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77" r:id="rId5"/>
    <p:sldId id="283" r:id="rId6"/>
    <p:sldId id="278" r:id="rId7"/>
    <p:sldId id="279" r:id="rId8"/>
    <p:sldId id="280" r:id="rId9"/>
    <p:sldId id="281" r:id="rId10"/>
    <p:sldId id="282" r:id="rId11"/>
    <p:sldId id="259" r:id="rId12"/>
    <p:sldId id="260" r:id="rId13"/>
    <p:sldId id="261" r:id="rId14"/>
    <p:sldId id="262" r:id="rId15"/>
    <p:sldId id="263" r:id="rId16"/>
    <p:sldId id="264" r:id="rId17"/>
    <p:sldId id="265" r:id="rId18"/>
    <p:sldId id="266" r:id="rId19"/>
    <p:sldId id="267" r:id="rId20"/>
    <p:sldId id="268" r:id="rId21"/>
    <p:sldId id="285" r:id="rId22"/>
    <p:sldId id="269" r:id="rId23"/>
    <p:sldId id="286" r:id="rId24"/>
    <p:sldId id="306" r:id="rId25"/>
    <p:sldId id="271" r:id="rId26"/>
    <p:sldId id="272" r:id="rId27"/>
    <p:sldId id="273" r:id="rId28"/>
    <p:sldId id="274" r:id="rId29"/>
    <p:sldId id="275" r:id="rId30"/>
    <p:sldId id="276" r:id="rId31"/>
    <p:sldId id="284" r:id="rId32"/>
    <p:sldId id="295" r:id="rId33"/>
    <p:sldId id="297" r:id="rId34"/>
    <p:sldId id="298" r:id="rId35"/>
    <p:sldId id="299" r:id="rId36"/>
    <p:sldId id="300" r:id="rId37"/>
    <p:sldId id="301" r:id="rId38"/>
    <p:sldId id="302" r:id="rId39"/>
    <p:sldId id="304" r:id="rId40"/>
    <p:sldId id="288" r:id="rId41"/>
    <p:sldId id="291" r:id="rId42"/>
    <p:sldId id="292" r:id="rId43"/>
    <p:sldId id="293" r:id="rId44"/>
    <p:sldId id="294" r:id="rId45"/>
    <p:sldId id="305" r:id="rId4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1" autoAdjust="0"/>
    <p:restoredTop sz="94660"/>
  </p:normalViewPr>
  <p:slideViewPr>
    <p:cSldViewPr snapToGrid="0">
      <p:cViewPr varScale="1">
        <p:scale>
          <a:sx n="72" d="100"/>
          <a:sy n="72" d="100"/>
        </p:scale>
        <p:origin x="594"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notesMaster" Target="notesMasters/notesMaster1.xml" /><Relationship Id="rId50"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D69E9-45D6-49CA-8D13-451B3530E639}" type="datetimeFigureOut">
              <a:rPr lang="es-MX" smtClean="0"/>
              <a:t>18/04/2019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1A69F-58DE-4E11-B187-6D0400829142}" type="slidenum">
              <a:rPr lang="es-MX" smtClean="0"/>
              <a:t>‹Nº›</a:t>
            </a:fld>
            <a:endParaRPr lang="es-MX"/>
          </a:p>
        </p:txBody>
      </p:sp>
    </p:spTree>
    <p:extLst>
      <p:ext uri="{BB962C8B-B14F-4D97-AF65-F5344CB8AC3E}">
        <p14:creationId xmlns:p14="http://schemas.microsoft.com/office/powerpoint/2010/main" val="388741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DE620-E87C-4A8A-9A02-31211DED873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2EC6F8F-013B-40BF-ABE1-A194C5714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71CA03C3-7810-483D-876A-66EFDACF3BB5}"/>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5" name="Marcador de pie de página 4">
            <a:extLst>
              <a:ext uri="{FF2B5EF4-FFF2-40B4-BE49-F238E27FC236}">
                <a16:creationId xmlns:a16="http://schemas.microsoft.com/office/drawing/2014/main" id="{1F453BD9-F1BA-412C-A018-1C0A2419E6B0}"/>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D2EEE2BE-3397-4C4A-92AF-166D4010BB2D}"/>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3903168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1A86C-E91F-4B7F-827C-C53E2B30A07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1301565-DE1E-40FD-9FB9-FD1AF8F68C2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ADC779A-F875-43AA-BCCF-1FB214A4E985}"/>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5" name="Marcador de pie de página 4">
            <a:extLst>
              <a:ext uri="{FF2B5EF4-FFF2-40B4-BE49-F238E27FC236}">
                <a16:creationId xmlns:a16="http://schemas.microsoft.com/office/drawing/2014/main" id="{0E666815-AD02-4990-B12F-58046D5AAA2C}"/>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2357CE02-004B-4A90-B707-09C4324CF9F3}"/>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183246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A54766D-595C-4030-A267-9CFDFE0DEE4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3672910-A041-48EF-A8D9-F51E0720581F}"/>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255D0BF-6BEF-4979-B5E4-E29FCB7CDA0D}"/>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5" name="Marcador de pie de página 4">
            <a:extLst>
              <a:ext uri="{FF2B5EF4-FFF2-40B4-BE49-F238E27FC236}">
                <a16:creationId xmlns:a16="http://schemas.microsoft.com/office/drawing/2014/main" id="{B58EB859-6166-4D9E-AE23-587CBF0ED916}"/>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DE84BED4-5EAF-4660-A053-298CB0ECD1DE}"/>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402082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48A99-D326-4249-B944-8DC89ECBB3F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9B46E05-3D4B-481A-AB04-F6B4938F69FE}"/>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1509071-D793-4C58-9F8E-A45D999B91B3}"/>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5" name="Marcador de pie de página 4">
            <a:extLst>
              <a:ext uri="{FF2B5EF4-FFF2-40B4-BE49-F238E27FC236}">
                <a16:creationId xmlns:a16="http://schemas.microsoft.com/office/drawing/2014/main" id="{0365015B-27E2-4386-BFE6-6CE2D6788A99}"/>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F7A25E-5871-47EA-8DFC-9FA7BAA8E26C}"/>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251630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70855-5B32-4D6F-87E0-967244FF020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F980A23-BF68-47EF-9472-72FBB861B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D1A0009D-D785-49EC-887C-A0B040B0BC97}"/>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5" name="Marcador de pie de página 4">
            <a:extLst>
              <a:ext uri="{FF2B5EF4-FFF2-40B4-BE49-F238E27FC236}">
                <a16:creationId xmlns:a16="http://schemas.microsoft.com/office/drawing/2014/main" id="{432729A8-3BD2-4B10-92E8-9625B46A387A}"/>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6EE694A9-928C-4D3D-AD45-8E9BA0EACE96}"/>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6095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32754-259F-4F96-81D7-3A476367ABD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B4CCCBB-38B2-4413-A1BA-7E4E9821B18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9A26A8A1-96CC-4D73-A423-8462BBCAE45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7288D51-47F5-4C0D-BADE-81A13AA289C2}"/>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6" name="Marcador de pie de página 5">
            <a:extLst>
              <a:ext uri="{FF2B5EF4-FFF2-40B4-BE49-F238E27FC236}">
                <a16:creationId xmlns:a16="http://schemas.microsoft.com/office/drawing/2014/main" id="{442DF8DF-745A-4D3F-BE16-423F1100D1E5}"/>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80D92B10-5DE6-4015-ADBD-AEE64E89F0CE}"/>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123391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A396BE-D579-4BB7-9A26-381A89CB439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D08A6CD-A2E5-458B-B40F-EE3A79723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0F970E5F-ED78-494F-84FE-BDC5A06FC679}"/>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67116B58-D39C-4B33-986F-573090744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0028579-CFD0-44C7-B347-E1F7E21577F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33127BB1-A123-4A8F-9017-157EBDCF2B02}"/>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8" name="Marcador de pie de página 7">
            <a:extLst>
              <a:ext uri="{FF2B5EF4-FFF2-40B4-BE49-F238E27FC236}">
                <a16:creationId xmlns:a16="http://schemas.microsoft.com/office/drawing/2014/main" id="{47A6E0BF-2E8D-4ADB-8A65-678530A1557B}"/>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BDA106C0-DF4B-437D-BDB6-176F7916748D}"/>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1896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ED2B4-11AF-424B-A890-379A42901AA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FADB345-0D3C-492E-95A8-55E5B75EA001}"/>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4" name="Marcador de pie de página 3">
            <a:extLst>
              <a:ext uri="{FF2B5EF4-FFF2-40B4-BE49-F238E27FC236}">
                <a16:creationId xmlns:a16="http://schemas.microsoft.com/office/drawing/2014/main" id="{1ED09B74-29C9-4929-BFC5-05636F8D55AD}"/>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48693B42-FB7D-4746-A9FE-81E8C738123D}"/>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373104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B3DABD9-0329-4DA7-941E-272336D5E392}"/>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3" name="Marcador de pie de página 2">
            <a:extLst>
              <a:ext uri="{FF2B5EF4-FFF2-40B4-BE49-F238E27FC236}">
                <a16:creationId xmlns:a16="http://schemas.microsoft.com/office/drawing/2014/main" id="{3A742023-D4D8-43EA-A9B7-75E07837962A}"/>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D3AF8AA1-452F-4F25-853C-5993D6DAED27}"/>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1223981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8C196-DADA-4D99-BDAC-DF751B1118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98C00C8-DCA9-4DD8-AA08-F941835F3F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7C7486AF-70C9-46AA-BD56-0E8033DE5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8E98359E-22C8-4F15-9312-ABC170FE08C7}"/>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6" name="Marcador de pie de página 5">
            <a:extLst>
              <a:ext uri="{FF2B5EF4-FFF2-40B4-BE49-F238E27FC236}">
                <a16:creationId xmlns:a16="http://schemas.microsoft.com/office/drawing/2014/main" id="{F3398A16-6714-4C50-92D8-746086E91FE2}"/>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3B35F6FD-3155-459C-856E-3C4EF4468DE5}"/>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225777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8B4031-9C74-4DF0-BF16-EE5F41B98F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B5F12953-36A2-45D9-A85C-61D235AA31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5CAA7CC5-F0BC-4D4F-9A80-71E07F986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9D8A4A0-DD08-456E-9629-269F0A18A5AE}"/>
              </a:ext>
            </a:extLst>
          </p:cNvPr>
          <p:cNvSpPr>
            <a:spLocks noGrp="1"/>
          </p:cNvSpPr>
          <p:nvPr>
            <p:ph type="dt" sz="half" idx="10"/>
          </p:nvPr>
        </p:nvSpPr>
        <p:spPr/>
        <p:txBody>
          <a:bodyPr/>
          <a:lstStyle/>
          <a:p>
            <a:fld id="{7CBF9923-E017-4D3E-B600-9DA3B61FBFE6}" type="datetimeFigureOut">
              <a:rPr lang="es-MX" smtClean="0"/>
              <a:t>18/04/2019</a:t>
            </a:fld>
            <a:endParaRPr lang="es-MX" dirty="0"/>
          </a:p>
        </p:txBody>
      </p:sp>
      <p:sp>
        <p:nvSpPr>
          <p:cNvPr id="6" name="Marcador de pie de página 5">
            <a:extLst>
              <a:ext uri="{FF2B5EF4-FFF2-40B4-BE49-F238E27FC236}">
                <a16:creationId xmlns:a16="http://schemas.microsoft.com/office/drawing/2014/main" id="{9F33F921-4163-421E-91D1-6DD5085402CD}"/>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813782A4-7D0A-4560-8F35-1BCA0C4E651D}"/>
              </a:ext>
            </a:extLst>
          </p:cNvPr>
          <p:cNvSpPr>
            <a:spLocks noGrp="1"/>
          </p:cNvSpPr>
          <p:nvPr>
            <p:ph type="sldNum" sz="quarter" idx="12"/>
          </p:nvPr>
        </p:nvSpPr>
        <p:spPr/>
        <p:txBody>
          <a:bodyPr/>
          <a:lstStyle/>
          <a:p>
            <a:fld id="{8CFC25AA-0AD5-41B7-AA9C-757791BA3768}" type="slidenum">
              <a:rPr lang="es-MX" smtClean="0"/>
              <a:t>‹Nº›</a:t>
            </a:fld>
            <a:endParaRPr lang="es-MX" dirty="0"/>
          </a:p>
        </p:txBody>
      </p:sp>
    </p:spTree>
    <p:extLst>
      <p:ext uri="{BB962C8B-B14F-4D97-AF65-F5344CB8AC3E}">
        <p14:creationId xmlns:p14="http://schemas.microsoft.com/office/powerpoint/2010/main" val="114933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C0EFD2-50F4-4834-AD4A-DEC4DD4F22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40E26050-5B75-4A40-937F-4D917E4BF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F0A0528-A2A5-44F9-9B2F-55CBE196AF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F9923-E017-4D3E-B600-9DA3B61FBFE6}" type="datetimeFigureOut">
              <a:rPr lang="es-MX" smtClean="0"/>
              <a:t>18/04/2019</a:t>
            </a:fld>
            <a:endParaRPr lang="es-MX" dirty="0"/>
          </a:p>
        </p:txBody>
      </p:sp>
      <p:sp>
        <p:nvSpPr>
          <p:cNvPr id="5" name="Marcador de pie de página 4">
            <a:extLst>
              <a:ext uri="{FF2B5EF4-FFF2-40B4-BE49-F238E27FC236}">
                <a16:creationId xmlns:a16="http://schemas.microsoft.com/office/drawing/2014/main" id="{F126F58A-C8E3-4075-B6F8-05B5442BA3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900C4CA4-B1F8-448C-B9EC-FCCA8B433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C25AA-0AD5-41B7-AA9C-757791BA3768}" type="slidenum">
              <a:rPr lang="es-MX" smtClean="0"/>
              <a:t>‹Nº›</a:t>
            </a:fld>
            <a:endParaRPr lang="es-MX" dirty="0"/>
          </a:p>
        </p:txBody>
      </p:sp>
    </p:spTree>
    <p:extLst>
      <p:ext uri="{BB962C8B-B14F-4D97-AF65-F5344CB8AC3E}">
        <p14:creationId xmlns:p14="http://schemas.microsoft.com/office/powerpoint/2010/main" val="2584315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g" /><Relationship Id="rId1" Type="http://schemas.openxmlformats.org/officeDocument/2006/relationships/slideLayout" Target="../slideLayouts/slideLayout1.xml" /><Relationship Id="rId4" Type="http://schemas.openxmlformats.org/officeDocument/2006/relationships/image" Target="../media/image3.jpeg" /></Relationships>
</file>

<file path=ppt/slides/_rels/slide10.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8.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4.jp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2.xml" /><Relationship Id="rId4" Type="http://schemas.openxmlformats.org/officeDocument/2006/relationships/image" Target="../media/image37.png" /></Relationships>
</file>

<file path=ppt/slides/_rels/slide32.xml.rels><?xml version="1.0" encoding="UTF-8" standalone="yes"?>
<Relationships xmlns="http://schemas.openxmlformats.org/package/2006/relationships"><Relationship Id="rId2" Type="http://schemas.openxmlformats.org/officeDocument/2006/relationships/image" Target="../media/image38.jp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8" Type="http://schemas.openxmlformats.org/officeDocument/2006/relationships/image" Target="../media/image50.jpeg" /><Relationship Id="rId3" Type="http://schemas.openxmlformats.org/officeDocument/2006/relationships/image" Target="../media/image16.jpeg" /><Relationship Id="rId7" Type="http://schemas.openxmlformats.org/officeDocument/2006/relationships/image" Target="../media/image20.jpg" /><Relationship Id="rId2" Type="http://schemas.openxmlformats.org/officeDocument/2006/relationships/image" Target="../media/image48.jpg" /><Relationship Id="rId1" Type="http://schemas.openxmlformats.org/officeDocument/2006/relationships/slideLayout" Target="../slideLayouts/slideLayout1.xml" /><Relationship Id="rId6" Type="http://schemas.openxmlformats.org/officeDocument/2006/relationships/image" Target="../media/image19.jpeg" /><Relationship Id="rId5" Type="http://schemas.openxmlformats.org/officeDocument/2006/relationships/image" Target="../media/image49.jpeg" /><Relationship Id="rId4" Type="http://schemas.openxmlformats.org/officeDocument/2006/relationships/image" Target="../media/image17.jpeg" /></Relationships>
</file>

<file path=ppt/slides/_rels/slide42.xml.rels><?xml version="1.0" encoding="UTF-8" standalone="yes"?>
<Relationships xmlns="http://schemas.openxmlformats.org/package/2006/relationships"><Relationship Id="rId8" Type="http://schemas.openxmlformats.org/officeDocument/2006/relationships/image" Target="../media/image55.png" /><Relationship Id="rId3" Type="http://schemas.openxmlformats.org/officeDocument/2006/relationships/image" Target="../media/image52.png" /><Relationship Id="rId7" Type="http://schemas.openxmlformats.org/officeDocument/2006/relationships/image" Target="../media/image54.png" /><Relationship Id="rId2" Type="http://schemas.openxmlformats.org/officeDocument/2006/relationships/image" Target="../media/image51.jpg" /><Relationship Id="rId1" Type="http://schemas.openxmlformats.org/officeDocument/2006/relationships/slideLayout" Target="../slideLayouts/slideLayout2.xml" /><Relationship Id="rId6" Type="http://schemas.openxmlformats.org/officeDocument/2006/relationships/image" Target="../media/image53.jpg" /><Relationship Id="rId5" Type="http://schemas.openxmlformats.org/officeDocument/2006/relationships/image" Target="../media/image26.jpeg" /><Relationship Id="rId4" Type="http://schemas.openxmlformats.org/officeDocument/2006/relationships/image" Target="../media/image24.jpeg" /></Relationships>
</file>

<file path=ppt/slides/_rels/slide43.xml.rels><?xml version="1.0" encoding="UTF-8" standalone="yes"?>
<Relationships xmlns="http://schemas.openxmlformats.org/package/2006/relationships"><Relationship Id="rId3" Type="http://schemas.openxmlformats.org/officeDocument/2006/relationships/image" Target="../media/image29.jpeg" /><Relationship Id="rId7" Type="http://schemas.openxmlformats.org/officeDocument/2006/relationships/image" Target="../media/image28.jpeg" /><Relationship Id="rId2" Type="http://schemas.openxmlformats.org/officeDocument/2006/relationships/image" Target="../media/image56.jpeg" /><Relationship Id="rId1" Type="http://schemas.openxmlformats.org/officeDocument/2006/relationships/slideLayout" Target="../slideLayouts/slideLayout2.xml" /><Relationship Id="rId6" Type="http://schemas.openxmlformats.org/officeDocument/2006/relationships/image" Target="../media/image32.jpeg" /><Relationship Id="rId5" Type="http://schemas.openxmlformats.org/officeDocument/2006/relationships/image" Target="../media/image31.jpeg" /><Relationship Id="rId4" Type="http://schemas.openxmlformats.org/officeDocument/2006/relationships/image" Target="../media/image57.jpeg" /></Relationships>
</file>

<file path=ppt/slides/_rels/slide44.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58.jpg" /><Relationship Id="rId1" Type="http://schemas.openxmlformats.org/officeDocument/2006/relationships/slideLayout" Target="../slideLayouts/slideLayout2.xml" /><Relationship Id="rId4" Type="http://schemas.openxmlformats.org/officeDocument/2006/relationships/image" Target="../media/image34.jpg" /></Relationships>
</file>

<file path=ppt/slides/_rels/slide45.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image" Target="../media/image59.jpg" /><Relationship Id="rId1" Type="http://schemas.openxmlformats.org/officeDocument/2006/relationships/slideLayout" Target="../slideLayouts/slideLayout2.xml" /><Relationship Id="rId4" Type="http://schemas.openxmlformats.org/officeDocument/2006/relationships/image" Target="../media/image61.png" /></Relationships>
</file>

<file path=ppt/slides/_rels/slide5.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371D61B-39FD-4C57-B78A-011B854BC0E7}"/>
              </a:ext>
            </a:extLst>
          </p:cNvPr>
          <p:cNvPicPr>
            <a:picLocks noChangeAspect="1"/>
          </p:cNvPicPr>
          <p:nvPr/>
        </p:nvPicPr>
        <p:blipFill rotWithShape="1">
          <a:blip r:embed="rId2">
            <a:extLst>
              <a:ext uri="{28A0092B-C50C-407E-A947-70E740481C1C}">
                <a14:useLocalDpi xmlns:a14="http://schemas.microsoft.com/office/drawing/2010/main" val="0"/>
              </a:ext>
            </a:extLst>
          </a:blip>
          <a:srcRect l="93102"/>
          <a:stretch/>
        </p:blipFill>
        <p:spPr>
          <a:xfrm rot="10800000">
            <a:off x="9525000" y="0"/>
            <a:ext cx="2667000" cy="6858000"/>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2D770584-B889-4D6D-89C3-D6B5D34466CF}"/>
              </a:ext>
            </a:extLst>
          </p:cNvPr>
          <p:cNvPicPr>
            <a:picLocks noChangeAspect="1"/>
          </p:cNvPicPr>
          <p:nvPr/>
        </p:nvPicPr>
        <p:blipFill rotWithShape="1">
          <a:blip r:embed="rId2">
            <a:extLst>
              <a:ext uri="{28A0092B-C50C-407E-A947-70E740481C1C}">
                <a14:useLocalDpi xmlns:a14="http://schemas.microsoft.com/office/drawing/2010/main" val="0"/>
              </a:ext>
            </a:extLst>
          </a:blip>
          <a:srcRect l="93102"/>
          <a:stretch/>
        </p:blipFill>
        <p:spPr>
          <a:xfrm>
            <a:off x="0" y="0"/>
            <a:ext cx="2667000" cy="6858000"/>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5816148E-11BD-4BF8-8C89-500243E97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351" y="0"/>
            <a:ext cx="6858000" cy="6858000"/>
          </a:xfrm>
          <a:prstGeom prst="rect">
            <a:avLst/>
          </a:prstGeom>
        </p:spPr>
      </p:pic>
      <p:pic>
        <p:nvPicPr>
          <p:cNvPr id="9" name="Imagen 8">
            <a:extLst>
              <a:ext uri="{FF2B5EF4-FFF2-40B4-BE49-F238E27FC236}">
                <a16:creationId xmlns:a16="http://schemas.microsoft.com/office/drawing/2014/main" id="{7ABBD183-7E47-496F-BAF8-B718EBFD945C}"/>
              </a:ext>
            </a:extLst>
          </p:cNvPr>
          <p:cNvPicPr>
            <a:picLocks noChangeAspect="1"/>
          </p:cNvPicPr>
          <p:nvPr/>
        </p:nvPicPr>
        <p:blipFill rotWithShape="1">
          <a:blip r:embed="rId2">
            <a:extLst>
              <a:ext uri="{28A0092B-C50C-407E-A947-70E740481C1C}">
                <a14:useLocalDpi xmlns:a14="http://schemas.microsoft.com/office/drawing/2010/main" val="0"/>
              </a:ext>
            </a:extLst>
          </a:blip>
          <a:srcRect l="93102"/>
          <a:stretch/>
        </p:blipFill>
        <p:spPr>
          <a:xfrm>
            <a:off x="0" y="-1"/>
            <a:ext cx="3047216" cy="3917850"/>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E30FE10D-36BE-4CD3-AA79-1C73495163CA}"/>
              </a:ext>
            </a:extLst>
          </p:cNvPr>
          <p:cNvPicPr>
            <a:picLocks noChangeAspect="1"/>
          </p:cNvPicPr>
          <p:nvPr/>
        </p:nvPicPr>
        <p:blipFill rotWithShape="1">
          <a:blip r:embed="rId2">
            <a:extLst>
              <a:ext uri="{28A0092B-C50C-407E-A947-70E740481C1C}">
                <a14:useLocalDpi xmlns:a14="http://schemas.microsoft.com/office/drawing/2010/main" val="0"/>
              </a:ext>
            </a:extLst>
          </a:blip>
          <a:srcRect l="93102"/>
          <a:stretch/>
        </p:blipFill>
        <p:spPr>
          <a:xfrm rot="10800000">
            <a:off x="9144783" y="2940148"/>
            <a:ext cx="3047217" cy="3917852"/>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F6BF486E-0273-4ABE-AD2F-9175A3C5332D}"/>
              </a:ext>
            </a:extLst>
          </p:cNvPr>
          <p:cNvPicPr>
            <a:picLocks noChangeAspect="1"/>
          </p:cNvPicPr>
          <p:nvPr/>
        </p:nvPicPr>
        <p:blipFill rotWithShape="1">
          <a:blip r:embed="rId2">
            <a:extLst>
              <a:ext uri="{28A0092B-C50C-407E-A947-70E740481C1C}">
                <a14:useLocalDpi xmlns:a14="http://schemas.microsoft.com/office/drawing/2010/main" val="0"/>
              </a:ext>
            </a:extLst>
          </a:blip>
          <a:srcRect l="93102"/>
          <a:stretch/>
        </p:blipFill>
        <p:spPr>
          <a:xfrm>
            <a:off x="1333499" y="1679988"/>
            <a:ext cx="2093933" cy="2452465"/>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EDAFF8FE-A070-429F-AEC8-07935D21A06E}"/>
              </a:ext>
            </a:extLst>
          </p:cNvPr>
          <p:cNvPicPr>
            <a:picLocks noChangeAspect="1"/>
          </p:cNvPicPr>
          <p:nvPr/>
        </p:nvPicPr>
        <p:blipFill rotWithShape="1">
          <a:blip r:embed="rId2">
            <a:extLst>
              <a:ext uri="{28A0092B-C50C-407E-A947-70E740481C1C}">
                <a14:useLocalDpi xmlns:a14="http://schemas.microsoft.com/office/drawing/2010/main" val="0"/>
              </a:ext>
            </a:extLst>
          </a:blip>
          <a:srcRect l="93102"/>
          <a:stretch/>
        </p:blipFill>
        <p:spPr>
          <a:xfrm>
            <a:off x="8760919" y="1847522"/>
            <a:ext cx="1907472" cy="2452465"/>
          </a:xfrm>
          <a:prstGeom prst="rect">
            <a:avLst/>
          </a:prstGeom>
          <a:ln>
            <a:noFill/>
          </a:ln>
          <a:effectLst>
            <a:outerShdw blurRad="292100" dist="139700" dir="2700000" algn="tl" rotWithShape="0">
              <a:srgbClr val="333333">
                <a:alpha val="65000"/>
              </a:srgbClr>
            </a:outerShdw>
          </a:effectLst>
        </p:spPr>
      </p:pic>
      <p:pic>
        <p:nvPicPr>
          <p:cNvPr id="1026" name="Picture 2" descr="Resultado de imagen para logo del instituto campechano">
            <a:extLst>
              <a:ext uri="{FF2B5EF4-FFF2-40B4-BE49-F238E27FC236}">
                <a16:creationId xmlns:a16="http://schemas.microsoft.com/office/drawing/2014/main" id="{70083B83-D421-451C-A1B8-C2A01AB7E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028" y="2002696"/>
            <a:ext cx="1541028" cy="2023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Resultado de imagen para logo del instituto campechano">
            <a:extLst>
              <a:ext uri="{FF2B5EF4-FFF2-40B4-BE49-F238E27FC236}">
                <a16:creationId xmlns:a16="http://schemas.microsoft.com/office/drawing/2014/main" id="{8E96AAF7-4BD8-4E7F-889A-C531844202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472" y="1904263"/>
            <a:ext cx="1676853" cy="1931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0950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EFF9E96-D922-4444-AAD9-5000E4808C8A}"/>
              </a:ext>
            </a:extLst>
          </p:cNvPr>
          <p:cNvSpPr>
            <a:spLocks noGrp="1"/>
          </p:cNvSpPr>
          <p:nvPr>
            <p:ph idx="1"/>
          </p:nvPr>
        </p:nvSpPr>
        <p:spPr>
          <a:xfrm>
            <a:off x="655320" y="186702"/>
            <a:ext cx="5120113" cy="754993"/>
          </a:xfrm>
        </p:spPr>
        <p:txBody>
          <a:bodyPr>
            <a:normAutofit/>
          </a:bodyPr>
          <a:lstStyle/>
          <a:p>
            <a:pPr algn="ctr"/>
            <a:r>
              <a:rPr lang="es-MX" sz="2400" b="1" dirty="0"/>
              <a:t>24 DE MAYO CLAUSURA</a:t>
            </a:r>
          </a:p>
          <a:p>
            <a:endParaRPr lang="es-MX" sz="1700" dirty="0"/>
          </a:p>
          <a:p>
            <a:endParaRPr lang="es-MX" sz="1700" dirty="0"/>
          </a:p>
        </p:txBody>
      </p:sp>
      <p:pic>
        <p:nvPicPr>
          <p:cNvPr id="10242" name="Picture 2" descr="Resultado de imagen para gastronomia de mexico cena">
            <a:extLst>
              <a:ext uri="{FF2B5EF4-FFF2-40B4-BE49-F238E27FC236}">
                <a16:creationId xmlns:a16="http://schemas.microsoft.com/office/drawing/2014/main" id="{25A76841-BA34-426B-A27B-C02F0359A5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69" r="29283" b="-1"/>
          <a:stretch/>
        </p:blipFill>
        <p:spPr bwMode="auto">
          <a:xfrm>
            <a:off x="6251896" y="10"/>
            <a:ext cx="594010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1728969786"/>
              </p:ext>
            </p:extLst>
          </p:nvPr>
        </p:nvGraphicFramePr>
        <p:xfrm>
          <a:off x="8152" y="564198"/>
          <a:ext cx="6414448" cy="6645624"/>
        </p:xfrm>
        <a:graphic>
          <a:graphicData uri="http://schemas.openxmlformats.org/drawingml/2006/table">
            <a:tbl>
              <a:tblPr firstRow="1" bandRow="1">
                <a:tableStyleId>{2D5ABB26-0587-4C30-8999-92F81FD0307C}</a:tableStyleId>
              </a:tblPr>
              <a:tblGrid>
                <a:gridCol w="2083080">
                  <a:extLst>
                    <a:ext uri="{9D8B030D-6E8A-4147-A177-3AD203B41FA5}">
                      <a16:colId xmlns:a16="http://schemas.microsoft.com/office/drawing/2014/main" val="1726386199"/>
                    </a:ext>
                  </a:extLst>
                </a:gridCol>
                <a:gridCol w="4331368">
                  <a:extLst>
                    <a:ext uri="{9D8B030D-6E8A-4147-A177-3AD203B41FA5}">
                      <a16:colId xmlns:a16="http://schemas.microsoft.com/office/drawing/2014/main" val="1941577336"/>
                    </a:ext>
                  </a:extLst>
                </a:gridCol>
              </a:tblGrid>
              <a:tr h="586986">
                <a:tc>
                  <a:txBody>
                    <a:bodyPr/>
                    <a:lstStyle/>
                    <a:p>
                      <a:pPr algn="ctr"/>
                      <a:r>
                        <a:rPr lang="es-MX" dirty="0"/>
                        <a:t>08:00</a:t>
                      </a:r>
                      <a:r>
                        <a:rPr lang="es-MX" baseline="0" dirty="0"/>
                        <a:t> – 15:00 horas</a:t>
                      </a:r>
                      <a:endParaRPr lang="es-MX" dirty="0"/>
                    </a:p>
                  </a:txBody>
                  <a:tcPr/>
                </a:tc>
                <a:tc>
                  <a:txBody>
                    <a:bodyPr/>
                    <a:lstStyle/>
                    <a:p>
                      <a:pPr algn="ctr"/>
                      <a:r>
                        <a:rPr lang="es-MX" dirty="0"/>
                        <a:t>Recorrido Turístico</a:t>
                      </a:r>
                    </a:p>
                  </a:txBody>
                  <a:tcPr/>
                </a:tc>
                <a:extLst>
                  <a:ext uri="{0D108BD9-81ED-4DB2-BD59-A6C34878D82A}">
                    <a16:rowId xmlns:a16="http://schemas.microsoft.com/office/drawing/2014/main" val="2489961083"/>
                  </a:ext>
                </a:extLst>
              </a:tr>
              <a:tr h="586986">
                <a:tc>
                  <a:txBody>
                    <a:bodyPr/>
                    <a:lstStyle/>
                    <a:p>
                      <a:pPr algn="ctr"/>
                      <a:r>
                        <a:rPr lang="es-MX" dirty="0"/>
                        <a:t>09:00</a:t>
                      </a:r>
                      <a:r>
                        <a:rPr lang="es-MX" baseline="0" dirty="0"/>
                        <a:t> - 12:30 horas </a:t>
                      </a:r>
                      <a:endParaRPr lang="es-MX" dirty="0"/>
                    </a:p>
                  </a:txBody>
                  <a:tcPr/>
                </a:tc>
                <a:tc>
                  <a:txBody>
                    <a:bodyPr/>
                    <a:lstStyle/>
                    <a:p>
                      <a:pPr algn="ctr"/>
                      <a:r>
                        <a:rPr lang="es-MX" dirty="0"/>
                        <a:t>Concurso de cocina </a:t>
                      </a:r>
                      <a:r>
                        <a:rPr lang="es-MX" b="1" dirty="0"/>
                        <a:t>JUNIOR</a:t>
                      </a:r>
                      <a:r>
                        <a:rPr lang="es-MX" b="1" baseline="0" dirty="0"/>
                        <a:t> MASTER CHEF </a:t>
                      </a:r>
                      <a:endParaRPr lang="es-MX" b="1" dirty="0"/>
                    </a:p>
                  </a:txBody>
                  <a:tcPr/>
                </a:tc>
                <a:extLst>
                  <a:ext uri="{0D108BD9-81ED-4DB2-BD59-A6C34878D82A}">
                    <a16:rowId xmlns:a16="http://schemas.microsoft.com/office/drawing/2014/main" val="4291776517"/>
                  </a:ext>
                </a:extLst>
              </a:tr>
              <a:tr h="586986">
                <a:tc>
                  <a:txBody>
                    <a:bodyPr/>
                    <a:lstStyle/>
                    <a:p>
                      <a:pPr algn="ctr"/>
                      <a:r>
                        <a:rPr lang="es-MX" dirty="0"/>
                        <a:t>09:00</a:t>
                      </a:r>
                      <a:r>
                        <a:rPr lang="es-MX" baseline="0" dirty="0"/>
                        <a:t> - 10:20 horas</a:t>
                      </a:r>
                      <a:endParaRPr lang="es-MX" dirty="0"/>
                    </a:p>
                  </a:txBody>
                  <a:tcPr/>
                </a:tc>
                <a:tc>
                  <a:txBody>
                    <a:bodyPr/>
                    <a:lstStyle/>
                    <a:p>
                      <a:pPr algn="ctr"/>
                      <a:r>
                        <a:rPr lang="es-MX" dirty="0"/>
                        <a:t>Cata</a:t>
                      </a:r>
                      <a:r>
                        <a:rPr lang="es-MX" baseline="0" dirty="0"/>
                        <a:t> de chocolates </a:t>
                      </a:r>
                      <a:r>
                        <a:rPr lang="es-MX" b="1" baseline="0" dirty="0" err="1"/>
                        <a:t>By</a:t>
                      </a:r>
                      <a:r>
                        <a:rPr lang="es-MX" b="1" baseline="0" dirty="0"/>
                        <a:t>: Ana </a:t>
                      </a:r>
                      <a:r>
                        <a:rPr lang="es-MX" b="1" baseline="0" dirty="0" err="1"/>
                        <a:t>Parizot</a:t>
                      </a:r>
                      <a:endParaRPr lang="es-MX" b="1" dirty="0"/>
                    </a:p>
                  </a:txBody>
                  <a:tcPr/>
                </a:tc>
                <a:extLst>
                  <a:ext uri="{0D108BD9-81ED-4DB2-BD59-A6C34878D82A}">
                    <a16:rowId xmlns:a16="http://schemas.microsoft.com/office/drawing/2014/main" val="1963781831"/>
                  </a:ext>
                </a:extLst>
              </a:tr>
              <a:tr h="586986">
                <a:tc>
                  <a:txBody>
                    <a:bodyPr/>
                    <a:lstStyle/>
                    <a:p>
                      <a:pPr algn="ctr"/>
                      <a:r>
                        <a:rPr lang="es-MX" dirty="0"/>
                        <a:t>09:00</a:t>
                      </a:r>
                      <a:r>
                        <a:rPr lang="es-MX" baseline="0" dirty="0"/>
                        <a:t> -</a:t>
                      </a:r>
                      <a:r>
                        <a:rPr lang="es-MX" dirty="0"/>
                        <a:t>10:20</a:t>
                      </a:r>
                      <a:r>
                        <a:rPr lang="es-MX" baseline="0" dirty="0"/>
                        <a:t> horas</a:t>
                      </a:r>
                      <a:endParaRPr lang="es-MX" dirty="0"/>
                    </a:p>
                  </a:txBody>
                  <a:tcPr/>
                </a:tc>
                <a:tc>
                  <a:txBody>
                    <a:bodyPr/>
                    <a:lstStyle/>
                    <a:p>
                      <a:pPr algn="ctr"/>
                      <a:r>
                        <a:rPr lang="es-MX" dirty="0"/>
                        <a:t>Cata de café </a:t>
                      </a:r>
                      <a:r>
                        <a:rPr lang="es-MX" b="1" dirty="0" err="1"/>
                        <a:t>By</a:t>
                      </a:r>
                      <a:r>
                        <a:rPr lang="es-MX" b="1" dirty="0"/>
                        <a:t>: </a:t>
                      </a:r>
                      <a:r>
                        <a:rPr lang="es-MX" b="1" dirty="0" err="1"/>
                        <a:t>Starckbucks</a:t>
                      </a:r>
                      <a:endParaRPr lang="es-MX" b="1" dirty="0"/>
                    </a:p>
                  </a:txBody>
                  <a:tcPr/>
                </a:tc>
                <a:extLst>
                  <a:ext uri="{0D108BD9-81ED-4DB2-BD59-A6C34878D82A}">
                    <a16:rowId xmlns:a16="http://schemas.microsoft.com/office/drawing/2014/main" val="2700979375"/>
                  </a:ext>
                </a:extLst>
              </a:tr>
              <a:tr h="1844815">
                <a:tc>
                  <a:txBody>
                    <a:bodyPr/>
                    <a:lstStyle/>
                    <a:p>
                      <a:pPr algn="ctr"/>
                      <a:r>
                        <a:rPr lang="es-MX" dirty="0"/>
                        <a:t>20:30 – 23:30 horas </a:t>
                      </a:r>
                    </a:p>
                  </a:txBody>
                  <a:tcPr/>
                </a:tc>
                <a:tc>
                  <a:txBody>
                    <a:bodyPr/>
                    <a:lstStyle/>
                    <a:p>
                      <a:pPr algn="ctr"/>
                      <a:r>
                        <a:rPr lang="es-MX" dirty="0"/>
                        <a:t> Cena Maridaje</a:t>
                      </a:r>
                      <a:r>
                        <a:rPr lang="es-MX" baseline="0" dirty="0"/>
                        <a:t> 3 tiempos.</a:t>
                      </a:r>
                    </a:p>
                    <a:p>
                      <a:pPr marL="285750" indent="-285750" algn="ctr">
                        <a:buFont typeface="Arial" panose="020B0604020202020204" pitchFamily="34" charset="0"/>
                        <a:buChar char="•"/>
                      </a:pPr>
                      <a:r>
                        <a:rPr lang="es-MX" baseline="0" dirty="0"/>
                        <a:t>Crocante de maíz en salsa negra con tequila blanco.</a:t>
                      </a:r>
                    </a:p>
                    <a:p>
                      <a:pPr marL="285750" indent="-285750" algn="ctr">
                        <a:buFont typeface="Arial" panose="020B0604020202020204" pitchFamily="34" charset="0"/>
                        <a:buChar char="•"/>
                      </a:pPr>
                      <a:r>
                        <a:rPr lang="es-MX" baseline="0" dirty="0"/>
                        <a:t>Pibil de mi tierra</a:t>
                      </a:r>
                      <a:r>
                        <a:rPr lang="es-MX" dirty="0"/>
                        <a:t> con vino tinto mexicano.</a:t>
                      </a:r>
                    </a:p>
                    <a:p>
                      <a:pPr marL="285750" indent="-285750" algn="ctr">
                        <a:buFont typeface="Arial" panose="020B0604020202020204" pitchFamily="34" charset="0"/>
                        <a:buChar char="•"/>
                      </a:pPr>
                      <a:r>
                        <a:rPr lang="es-MX" dirty="0"/>
                        <a:t>Postre Dulce Sinfonía Campechana</a:t>
                      </a:r>
                      <a:r>
                        <a:rPr lang="es-MX" baseline="0" dirty="0"/>
                        <a:t> </a:t>
                      </a:r>
                      <a:r>
                        <a:rPr lang="es-MX" dirty="0"/>
                        <a:t>con cerveza obscura patito.</a:t>
                      </a:r>
                    </a:p>
                    <a:p>
                      <a:pPr algn="ctr"/>
                      <a:r>
                        <a:rPr lang="es-MX" b="1" dirty="0"/>
                        <a:t>Chef </a:t>
                      </a:r>
                      <a:r>
                        <a:rPr lang="es-MX" b="1" dirty="0" err="1"/>
                        <a:t>Sommelier</a:t>
                      </a:r>
                      <a:r>
                        <a:rPr lang="es-MX" b="1" dirty="0"/>
                        <a:t>: David Luna</a:t>
                      </a:r>
                      <a:r>
                        <a:rPr lang="es-MX" dirty="0"/>
                        <a:t>.</a:t>
                      </a:r>
                      <a:endParaRPr lang="es-MX" b="1" dirty="0"/>
                    </a:p>
                  </a:txBody>
                  <a:tcPr/>
                </a:tc>
                <a:extLst>
                  <a:ext uri="{0D108BD9-81ED-4DB2-BD59-A6C34878D82A}">
                    <a16:rowId xmlns:a16="http://schemas.microsoft.com/office/drawing/2014/main" val="1002898869"/>
                  </a:ext>
                </a:extLst>
              </a:tr>
              <a:tr h="586986">
                <a:tc>
                  <a:txBody>
                    <a:bodyPr/>
                    <a:lstStyle/>
                    <a:p>
                      <a:pPr algn="ctr"/>
                      <a:r>
                        <a:rPr lang="es-MX" dirty="0"/>
                        <a:t>23:31</a:t>
                      </a:r>
                      <a:r>
                        <a:rPr lang="es-MX" baseline="0" dirty="0"/>
                        <a:t> - 00:00 horas</a:t>
                      </a:r>
                      <a:endParaRPr lang="es-MX" dirty="0"/>
                    </a:p>
                  </a:txBody>
                  <a:tcPr/>
                </a:tc>
                <a:tc>
                  <a:txBody>
                    <a:bodyPr/>
                    <a:lstStyle/>
                    <a:p>
                      <a:pPr algn="ctr"/>
                      <a:r>
                        <a:rPr lang="es-MX" dirty="0"/>
                        <a:t>Entrega de los premios del concurso, constancias y palabras de clausura. </a:t>
                      </a:r>
                    </a:p>
                  </a:txBody>
                  <a:tcPr/>
                </a:tc>
                <a:extLst>
                  <a:ext uri="{0D108BD9-81ED-4DB2-BD59-A6C34878D82A}">
                    <a16:rowId xmlns:a16="http://schemas.microsoft.com/office/drawing/2014/main" val="3894192647"/>
                  </a:ext>
                </a:extLst>
              </a:tr>
              <a:tr h="340079">
                <a:tc gridSpan="2">
                  <a:txBody>
                    <a:bodyPr/>
                    <a:lstStyle/>
                    <a:p>
                      <a:pPr algn="ctr"/>
                      <a:r>
                        <a:rPr lang="es-MX" dirty="0"/>
                        <a:t>25 DE</a:t>
                      </a:r>
                      <a:r>
                        <a:rPr lang="es-MX" baseline="0" dirty="0"/>
                        <a:t> MAYO CLAUSURA</a:t>
                      </a:r>
                      <a:endParaRPr lang="es-MX" b="1" dirty="0"/>
                    </a:p>
                  </a:txBody>
                  <a:tcPr/>
                </a:tc>
                <a:tc hMerge="1">
                  <a:txBody>
                    <a:bodyPr/>
                    <a:lstStyle/>
                    <a:p>
                      <a:endParaRPr lang="es-MX"/>
                    </a:p>
                  </a:txBody>
                  <a:tcPr/>
                </a:tc>
                <a:extLst>
                  <a:ext uri="{0D108BD9-81ED-4DB2-BD59-A6C34878D82A}">
                    <a16:rowId xmlns:a16="http://schemas.microsoft.com/office/drawing/2014/main" val="1664374708"/>
                  </a:ext>
                </a:extLst>
              </a:tr>
              <a:tr h="586986">
                <a:tc>
                  <a:txBody>
                    <a:bodyPr/>
                    <a:lstStyle/>
                    <a:p>
                      <a:pPr algn="ctr"/>
                      <a:r>
                        <a:rPr lang="es-MX" dirty="0"/>
                        <a:t>00:01 - 01:30</a:t>
                      </a:r>
                      <a:r>
                        <a:rPr lang="es-MX" baseline="0" dirty="0"/>
                        <a:t> horas </a:t>
                      </a:r>
                      <a:endParaRPr lang="es-MX" dirty="0"/>
                    </a:p>
                  </a:txBody>
                  <a:tcPr/>
                </a:tc>
                <a:tc>
                  <a:txBody>
                    <a:bodyPr/>
                    <a:lstStyle/>
                    <a:p>
                      <a:pPr algn="ctr"/>
                      <a:r>
                        <a:rPr lang="es-MX" dirty="0"/>
                        <a:t>Show de </a:t>
                      </a:r>
                      <a:r>
                        <a:rPr lang="es-MX" dirty="0" err="1"/>
                        <a:t>Mixología</a:t>
                      </a:r>
                      <a:r>
                        <a:rPr lang="es-MX" dirty="0"/>
                        <a:t>: </a:t>
                      </a:r>
                      <a:r>
                        <a:rPr lang="es-MX" b="1" dirty="0" err="1"/>
                        <a:t>Mixologa</a:t>
                      </a:r>
                      <a:r>
                        <a:rPr lang="es-MX" b="1" dirty="0"/>
                        <a:t>:</a:t>
                      </a:r>
                      <a:r>
                        <a:rPr lang="es-MX" b="1" baseline="0" dirty="0"/>
                        <a:t> </a:t>
                      </a:r>
                      <a:r>
                        <a:rPr lang="es-MX" b="1" dirty="0" err="1"/>
                        <a:t>Mafer</a:t>
                      </a:r>
                      <a:r>
                        <a:rPr lang="es-MX" b="1" dirty="0"/>
                        <a:t> Tejada</a:t>
                      </a:r>
                      <a:r>
                        <a:rPr lang="es-MX" dirty="0"/>
                        <a:t>.</a:t>
                      </a:r>
                      <a:endParaRPr lang="es-MX" b="1" dirty="0"/>
                    </a:p>
                  </a:txBody>
                  <a:tcPr/>
                </a:tc>
                <a:extLst>
                  <a:ext uri="{0D108BD9-81ED-4DB2-BD59-A6C34878D82A}">
                    <a16:rowId xmlns:a16="http://schemas.microsoft.com/office/drawing/2014/main" val="2091113149"/>
                  </a:ext>
                </a:extLst>
              </a:tr>
              <a:tr h="586986">
                <a:tc>
                  <a:txBody>
                    <a:bodyPr/>
                    <a:lstStyle/>
                    <a:p>
                      <a:pPr algn="ctr"/>
                      <a:r>
                        <a:rPr lang="es-MX" dirty="0"/>
                        <a:t>01:31 – 03:30 horas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b="1" dirty="0"/>
                        <a:t>FIESTA.</a:t>
                      </a:r>
                    </a:p>
                    <a:p>
                      <a:pPr algn="ctr"/>
                      <a:endParaRPr lang="es-MX" dirty="0"/>
                    </a:p>
                  </a:txBody>
                  <a:tcPr/>
                </a:tc>
                <a:extLst>
                  <a:ext uri="{0D108BD9-81ED-4DB2-BD59-A6C34878D82A}">
                    <a16:rowId xmlns:a16="http://schemas.microsoft.com/office/drawing/2014/main" val="3250366407"/>
                  </a:ext>
                </a:extLst>
              </a:tr>
            </a:tbl>
          </a:graphicData>
        </a:graphic>
      </p:graphicFrame>
    </p:spTree>
    <p:extLst>
      <p:ext uri="{BB962C8B-B14F-4D97-AF65-F5344CB8AC3E}">
        <p14:creationId xmlns:p14="http://schemas.microsoft.com/office/powerpoint/2010/main" val="29917054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n relacionada">
            <a:extLst>
              <a:ext uri="{FF2B5EF4-FFF2-40B4-BE49-F238E27FC236}">
                <a16:creationId xmlns:a16="http://schemas.microsoft.com/office/drawing/2014/main" id="{83A9F5F7-2481-4153-975B-96F65A0EE5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C4567FD-6F6B-4898-B443-AE6F1A997615}"/>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sz="6000" b="1" dirty="0">
                <a:latin typeface="+mn-lt"/>
              </a:rPr>
              <a:t>“CHEFS INVITADOS”</a:t>
            </a:r>
          </a:p>
        </p:txBody>
      </p:sp>
      <p:cxnSp>
        <p:nvCxnSpPr>
          <p:cNvPr id="73" name="Straight Connector 72">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776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70DCBEC-9EEA-494D-AEAC-EE865AA16B14}"/>
              </a:ext>
            </a:extLst>
          </p:cNvPr>
          <p:cNvSpPr>
            <a:spLocks noGrp="1"/>
          </p:cNvSpPr>
          <p:nvPr>
            <p:ph idx="1"/>
          </p:nvPr>
        </p:nvSpPr>
        <p:spPr>
          <a:xfrm>
            <a:off x="762000" y="531628"/>
            <a:ext cx="5314543" cy="5123310"/>
          </a:xfrm>
        </p:spPr>
        <p:txBody>
          <a:bodyPr anchor="t">
            <a:normAutofit/>
          </a:bodyPr>
          <a:lstStyle/>
          <a:p>
            <a:pPr marL="0" indent="0" algn="ctr">
              <a:buNone/>
            </a:pPr>
            <a:r>
              <a:rPr lang="es-MX" sz="2000" b="1" dirty="0"/>
              <a:t>CHEF: LUIS ARANDA.</a:t>
            </a:r>
            <a:endParaRPr lang="es-MX" sz="2000" dirty="0"/>
          </a:p>
          <a:p>
            <a:pPr marL="0" indent="0" algn="ctr">
              <a:buNone/>
            </a:pPr>
            <a:r>
              <a:rPr lang="es-MX" sz="2000" b="1" dirty="0"/>
              <a:t>CONFERENCIA: “INTRODUCCIÓN A LA COCINA TRADICIONAL Y CONTEMPORÁNEA”.</a:t>
            </a:r>
            <a:endParaRPr lang="es-MX" sz="2000" dirty="0"/>
          </a:p>
          <a:p>
            <a:pPr marL="0" indent="0">
              <a:buNone/>
            </a:pPr>
            <a:r>
              <a:rPr lang="es-MX" sz="2000" b="1" dirty="0"/>
              <a:t> </a:t>
            </a:r>
            <a:endParaRPr lang="es-MX" sz="2000" dirty="0"/>
          </a:p>
          <a:p>
            <a:pPr marL="0" indent="0" algn="just">
              <a:buNone/>
            </a:pPr>
            <a:r>
              <a:rPr lang="es-MX" sz="2000" dirty="0"/>
              <a:t>El primer modelo de negocio de Chef a domicilio en México, ofreciendo menús clásicos, pero también sus platillos de autor, que siempre buscan cumplir con la frase que acuñó y que lo distingue “Un buen platillo consiente a los 5 sentidos”.</a:t>
            </a:r>
          </a:p>
          <a:p>
            <a:pPr marL="0" indent="0" algn="just">
              <a:buNone/>
            </a:pPr>
            <a:r>
              <a:rPr lang="es-MX" sz="2000" dirty="0"/>
              <a:t>Su carácter, personalidad, proyección e ingenio lo colocan como uno de los chefs que, al cocinar siempre nos sorprenderá con platillos fuera de lo común, y al aparecer en TV siempre será inesperado y muy bien recibido con su humor y temas gastronómicos de interés.</a:t>
            </a:r>
          </a:p>
          <a:p>
            <a:endParaRPr lang="es-MX" sz="1300" dirty="0"/>
          </a:p>
        </p:txBody>
      </p:sp>
      <p:sp>
        <p:nvSpPr>
          <p:cNvPr id="22"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7742B973-64DA-471E-8475-494CCA1E61A7}"/>
              </a:ext>
            </a:extLst>
          </p:cNvPr>
          <p:cNvPicPr/>
          <p:nvPr/>
        </p:nvPicPr>
        <p:blipFill rotWithShape="1">
          <a:blip r:embed="rId2">
            <a:extLst>
              <a:ext uri="{28A0092B-C50C-407E-A947-70E740481C1C}">
                <a14:useLocalDpi xmlns:a14="http://schemas.microsoft.com/office/drawing/2010/main" val="0"/>
              </a:ext>
            </a:extLst>
          </a:blip>
          <a:srcRect l="20850" r="-2" b="23351"/>
          <a:stretch/>
        </p:blipFill>
        <p:spPr bwMode="auto">
          <a:xfrm>
            <a:off x="6096000" y="-123945"/>
            <a:ext cx="6096000" cy="5312628"/>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7153684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6D15DDB-56AC-41C8-B65B-ACB195B85AFE}"/>
              </a:ext>
            </a:extLst>
          </p:cNvPr>
          <p:cNvSpPr>
            <a:spLocks noGrp="1"/>
          </p:cNvSpPr>
          <p:nvPr>
            <p:ph idx="1"/>
          </p:nvPr>
        </p:nvSpPr>
        <p:spPr>
          <a:xfrm>
            <a:off x="805543" y="659219"/>
            <a:ext cx="5006336" cy="5394447"/>
          </a:xfrm>
        </p:spPr>
        <p:txBody>
          <a:bodyPr anchor="t">
            <a:normAutofit lnSpcReduction="10000"/>
          </a:bodyPr>
          <a:lstStyle/>
          <a:p>
            <a:pPr marL="0" indent="0" algn="ctr">
              <a:buNone/>
            </a:pPr>
            <a:r>
              <a:rPr lang="es-MX" sz="2400" b="1" dirty="0"/>
              <a:t>CHEF: JOSÉ RODRÍGUEZ CIH.</a:t>
            </a:r>
            <a:endParaRPr lang="es-MX" sz="2400" dirty="0"/>
          </a:p>
          <a:p>
            <a:pPr marL="0" indent="0" algn="ctr">
              <a:buNone/>
            </a:pPr>
            <a:r>
              <a:rPr lang="es-MX" sz="2400" b="1" dirty="0"/>
              <a:t>DEMOCLASS: “RECADO, INGREDIENTES Y SABORES”. </a:t>
            </a:r>
            <a:endParaRPr lang="es-MX" sz="2400" dirty="0"/>
          </a:p>
          <a:p>
            <a:pPr marL="0" indent="0">
              <a:buNone/>
            </a:pPr>
            <a:endParaRPr lang="es-MX" sz="2400" dirty="0"/>
          </a:p>
          <a:p>
            <a:pPr marL="0" indent="0" algn="just">
              <a:buNone/>
            </a:pPr>
            <a:r>
              <a:rPr lang="es-MX" sz="2400" dirty="0"/>
              <a:t>Es uno de los Chef organizadores del récord Guinness de la cochinita más grande del mundo, actualmente participa en el taller de cocina regional.                                                                                                                                                                              Participo en el último festival del hotel Barceló en la Riviera maya. </a:t>
            </a:r>
          </a:p>
          <a:p>
            <a:pPr marL="0" indent="0" algn="just">
              <a:buNone/>
            </a:pPr>
            <a:r>
              <a:rPr lang="es-MX" sz="2400" dirty="0"/>
              <a:t>Chef propietario del restaurante La Merienda en Maxcanu Yucatán, es impulsor de comercio justo enfocado a la jícama endémica de su natal Maxcanu.</a:t>
            </a:r>
          </a:p>
          <a:p>
            <a:endParaRPr lang="es-MX" sz="1500"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La imagen puede contener: Jose Rodriguez, sentada">
            <a:extLst>
              <a:ext uri="{FF2B5EF4-FFF2-40B4-BE49-F238E27FC236}">
                <a16:creationId xmlns:a16="http://schemas.microsoft.com/office/drawing/2014/main" id="{58ACA488-0484-4519-8EB7-84C361689EFB}"/>
              </a:ext>
            </a:extLst>
          </p:cNvPr>
          <p:cNvPicPr/>
          <p:nvPr/>
        </p:nvPicPr>
        <p:blipFill rotWithShape="1">
          <a:blip r:embed="rId2" cstate="print">
            <a:extLst>
              <a:ext uri="{28A0092B-C50C-407E-A947-70E740481C1C}">
                <a14:useLocalDpi xmlns:a14="http://schemas.microsoft.com/office/drawing/2010/main" val="0"/>
              </a:ext>
            </a:extLst>
          </a:blip>
          <a:srcRect l="9208"/>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p:spPr>
      </p:pic>
    </p:spTree>
    <p:extLst>
      <p:ext uri="{BB962C8B-B14F-4D97-AF65-F5344CB8AC3E}">
        <p14:creationId xmlns:p14="http://schemas.microsoft.com/office/powerpoint/2010/main" val="4106395299"/>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CE92B6E-C71A-4814-9AE1-7ECDABDF191E}"/>
              </a:ext>
            </a:extLst>
          </p:cNvPr>
          <p:cNvSpPr>
            <a:spLocks noGrp="1"/>
          </p:cNvSpPr>
          <p:nvPr>
            <p:ph idx="1"/>
          </p:nvPr>
        </p:nvSpPr>
        <p:spPr>
          <a:xfrm>
            <a:off x="805543" y="1020726"/>
            <a:ext cx="5006336" cy="5032940"/>
          </a:xfrm>
        </p:spPr>
        <p:txBody>
          <a:bodyPr anchor="t">
            <a:normAutofit/>
          </a:bodyPr>
          <a:lstStyle/>
          <a:p>
            <a:pPr marL="0" indent="0" algn="ctr">
              <a:buNone/>
            </a:pPr>
            <a:r>
              <a:rPr lang="es-MX" sz="2400" b="1" dirty="0"/>
              <a:t>M. EN C.: MARGARITA SALOMÉ CHIQUINI HERRERA</a:t>
            </a:r>
            <a:endParaRPr lang="es-MX" sz="2400" dirty="0"/>
          </a:p>
          <a:p>
            <a:pPr marL="0" indent="0" algn="ctr">
              <a:buNone/>
            </a:pPr>
            <a:r>
              <a:rPr lang="es-MX" sz="2400" b="1" dirty="0"/>
              <a:t>CONFENENCIA: “ALIMENTOS REGIONALES DE ORIGEN VEGETAL DEL ESTADO DE CAMPECHE Y SUS RACIONES”.</a:t>
            </a:r>
            <a:endParaRPr lang="es-MX" sz="2400" dirty="0"/>
          </a:p>
          <a:p>
            <a:pPr marL="0" indent="0" algn="just">
              <a:buNone/>
            </a:pPr>
            <a:endParaRPr lang="es-MX" dirty="0"/>
          </a:p>
          <a:p>
            <a:pPr marL="0" indent="0" algn="just">
              <a:buNone/>
            </a:pPr>
            <a:r>
              <a:rPr lang="es-MX" dirty="0"/>
              <a:t>La maestra Margarita nos dará una breve plática de su libro que realizo junto con el alumnado de la UAC.</a:t>
            </a:r>
          </a:p>
          <a:p>
            <a:endParaRPr lang="es-MX"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DA3941AB-3ACF-44AA-8936-00D2F2EBF39B}"/>
              </a:ext>
            </a:extLst>
          </p:cNvPr>
          <p:cNvPicPr/>
          <p:nvPr/>
        </p:nvPicPr>
        <p:blipFill rotWithShape="1">
          <a:blip r:embed="rId2">
            <a:extLst>
              <a:ext uri="{28A0092B-C50C-407E-A947-70E740481C1C}">
                <a14:useLocalDpi xmlns:a14="http://schemas.microsoft.com/office/drawing/2010/main" val="0"/>
              </a:ext>
            </a:extLst>
          </a:blip>
          <a:srcRect l="4185" r="4788"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88790535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278E646-9EA9-4836-94BF-A9872DD6095E}"/>
              </a:ext>
            </a:extLst>
          </p:cNvPr>
          <p:cNvSpPr>
            <a:spLocks noGrp="1"/>
          </p:cNvSpPr>
          <p:nvPr>
            <p:ph idx="1"/>
          </p:nvPr>
        </p:nvSpPr>
        <p:spPr>
          <a:xfrm>
            <a:off x="805543" y="1041991"/>
            <a:ext cx="5006336" cy="5011675"/>
          </a:xfrm>
        </p:spPr>
        <p:txBody>
          <a:bodyPr anchor="t">
            <a:normAutofit lnSpcReduction="10000"/>
          </a:bodyPr>
          <a:lstStyle/>
          <a:p>
            <a:pPr marL="0" indent="0" algn="ctr">
              <a:buNone/>
            </a:pPr>
            <a:r>
              <a:rPr lang="es-MX" sz="2400" b="1" dirty="0"/>
              <a:t>CHEF: WILSON ALONZO BÁEZ.</a:t>
            </a:r>
            <a:endParaRPr lang="es-MX" sz="2400" dirty="0"/>
          </a:p>
          <a:p>
            <a:pPr marL="0" indent="0" algn="ctr">
              <a:buNone/>
            </a:pPr>
            <a:r>
              <a:rPr lang="es-MX" sz="2400" b="1" dirty="0"/>
              <a:t>CONFERENCIA: “EL SURESTE, LA IDENTIDAD DE LA COCINA DE RAÍCES MAYAS”.</a:t>
            </a:r>
          </a:p>
          <a:p>
            <a:pPr marL="0" indent="0" algn="ctr">
              <a:buNone/>
            </a:pPr>
            <a:endParaRPr lang="es-MX" sz="2400" dirty="0"/>
          </a:p>
          <a:p>
            <a:pPr marL="0" indent="0" algn="just">
              <a:buNone/>
            </a:pPr>
            <a:r>
              <a:rPr lang="es-MX" dirty="0"/>
              <a:t>Es un chef instructor de la Universidad Tecnológica de Oriente de Maxcanu, ha sido organizador de varios eventos, proyectos de investigación de la cultura maya, específicamente de las técnicas profesionales de la región de Yucatán.   </a:t>
            </a:r>
          </a:p>
          <a:p>
            <a:endParaRPr lang="es-MX" sz="1800"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La imagen puede contener: una persona, sonriendo, primer plano">
            <a:extLst>
              <a:ext uri="{FF2B5EF4-FFF2-40B4-BE49-F238E27FC236}">
                <a16:creationId xmlns:a16="http://schemas.microsoft.com/office/drawing/2014/main" id="{EE3A6309-47BE-4E0B-A216-E91FFF0AEFC2}"/>
              </a:ext>
            </a:extLst>
          </p:cNvPr>
          <p:cNvPicPr/>
          <p:nvPr/>
        </p:nvPicPr>
        <p:blipFill rotWithShape="1">
          <a:blip r:embed="rId2" cstate="print">
            <a:extLst>
              <a:ext uri="{28A0092B-C50C-407E-A947-70E740481C1C}">
                <a14:useLocalDpi xmlns:a14="http://schemas.microsoft.com/office/drawing/2010/main" val="0"/>
              </a:ext>
            </a:extLst>
          </a:blip>
          <a:srcRect r="3" b="4660"/>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p:spPr>
      </p:pic>
    </p:spTree>
    <p:extLst>
      <p:ext uri="{BB962C8B-B14F-4D97-AF65-F5344CB8AC3E}">
        <p14:creationId xmlns:p14="http://schemas.microsoft.com/office/powerpoint/2010/main" val="2711014841"/>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3AF9704-F12F-4031-9F43-B8C5FFAF45AB}"/>
              </a:ext>
            </a:extLst>
          </p:cNvPr>
          <p:cNvSpPr>
            <a:spLocks noGrp="1"/>
          </p:cNvSpPr>
          <p:nvPr>
            <p:ph idx="1"/>
          </p:nvPr>
        </p:nvSpPr>
        <p:spPr>
          <a:xfrm>
            <a:off x="635421" y="340242"/>
            <a:ext cx="5279603" cy="6517758"/>
          </a:xfrm>
        </p:spPr>
        <p:txBody>
          <a:bodyPr anchor="t">
            <a:normAutofit lnSpcReduction="10000"/>
          </a:bodyPr>
          <a:lstStyle/>
          <a:p>
            <a:pPr marL="0" indent="0" algn="ctr">
              <a:buNone/>
            </a:pPr>
            <a:r>
              <a:rPr lang="es-MX" sz="3000" b="1" dirty="0"/>
              <a:t>CHEF: MARTA ZEPEDA.</a:t>
            </a:r>
            <a:endParaRPr lang="es-MX" sz="3000" dirty="0"/>
          </a:p>
          <a:p>
            <a:pPr marL="0" indent="0" algn="ctr">
              <a:buNone/>
            </a:pPr>
            <a:r>
              <a:rPr lang="es-MX" sz="3000" b="1" dirty="0"/>
              <a:t>CONFRENCIA: “CIELO Y TIERRA COCINA REGIONAL DE CHIAPAS”.</a:t>
            </a:r>
            <a:endParaRPr lang="es-MX" sz="3000" dirty="0"/>
          </a:p>
          <a:p>
            <a:pPr marL="0" indent="0" algn="just">
              <a:buNone/>
            </a:pPr>
            <a:r>
              <a:rPr lang="es-MX" sz="3000" b="1" dirty="0"/>
              <a:t> </a:t>
            </a:r>
            <a:endParaRPr lang="es-MX" sz="3000" dirty="0"/>
          </a:p>
          <a:p>
            <a:pPr marL="0" indent="0" algn="just">
              <a:buNone/>
            </a:pPr>
            <a:r>
              <a:rPr lang="es-MX" sz="3000" dirty="0"/>
              <a:t>La chef recibió el Premio Nacional de Calidad 2015 en la categoría Turismo por el desempeño de este lugar, que es uno de los precursores en turismo gastronómico en México y es fundadora del Conservatorio Chiapaneco de la Cultura Gastronómica de México.</a:t>
            </a:r>
          </a:p>
          <a:p>
            <a:endParaRPr lang="es-MX" sz="1400" dirty="0"/>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Resultado de imagen para marta zepeda">
            <a:extLst>
              <a:ext uri="{FF2B5EF4-FFF2-40B4-BE49-F238E27FC236}">
                <a16:creationId xmlns:a16="http://schemas.microsoft.com/office/drawing/2014/main" id="{82DEA426-5C24-4996-B0B6-4F9246B694C6}"/>
              </a:ext>
            </a:extLst>
          </p:cNvPr>
          <p:cNvPicPr/>
          <p:nvPr/>
        </p:nvPicPr>
        <p:blipFill rotWithShape="1">
          <a:blip r:embed="rId2" cstate="print">
            <a:extLst>
              <a:ext uri="{28A0092B-C50C-407E-A947-70E740481C1C}">
                <a14:useLocalDpi xmlns:a14="http://schemas.microsoft.com/office/drawing/2010/main" val="0"/>
              </a:ext>
            </a:extLst>
          </a:blip>
          <a:srcRect r="1" b="7504"/>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126794563"/>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7F31BC-7571-447D-8E43-AD9F6C554D9F}"/>
              </a:ext>
            </a:extLst>
          </p:cNvPr>
          <p:cNvSpPr>
            <a:spLocks noGrp="1"/>
          </p:cNvSpPr>
          <p:nvPr>
            <p:ph idx="1"/>
          </p:nvPr>
        </p:nvSpPr>
        <p:spPr>
          <a:xfrm>
            <a:off x="781457" y="255181"/>
            <a:ext cx="5314543" cy="6857999"/>
          </a:xfrm>
        </p:spPr>
        <p:txBody>
          <a:bodyPr anchor="t">
            <a:normAutofit/>
          </a:bodyPr>
          <a:lstStyle/>
          <a:p>
            <a:pPr marL="0" indent="0" algn="ctr">
              <a:buNone/>
            </a:pPr>
            <a:r>
              <a:rPr lang="es-MX" sz="2400" b="1" dirty="0"/>
              <a:t>CHEF: SYLVIA KURCZYN</a:t>
            </a:r>
            <a:endParaRPr lang="es-MX" sz="2400" dirty="0"/>
          </a:p>
          <a:p>
            <a:pPr marL="0" indent="0" algn="ctr">
              <a:buNone/>
            </a:pPr>
            <a:r>
              <a:rPr lang="es-MX" sz="2400" b="1" dirty="0"/>
              <a:t>CONFERENCIA: “ESPUMAS (POZOLES) PREHISPÁNICAS QUE REPRESENTAN A MÉXICO”.</a:t>
            </a:r>
            <a:endParaRPr lang="es-MX" sz="2400" dirty="0"/>
          </a:p>
          <a:p>
            <a:pPr marL="0" indent="0">
              <a:buNone/>
            </a:pPr>
            <a:r>
              <a:rPr lang="es-MX" sz="2400" b="1" dirty="0"/>
              <a:t> </a:t>
            </a:r>
            <a:endParaRPr lang="es-MX" sz="2400" dirty="0"/>
          </a:p>
          <a:p>
            <a:pPr marL="0" indent="0">
              <a:buNone/>
            </a:pPr>
            <a:r>
              <a:rPr lang="es-MX" sz="2400" dirty="0"/>
              <a:t>Sylvia Kurczyn es una reconocida chef e investigadora gastronómica de Toluca, precursora y líder de la cofradía de apoyo a la mayora mexicana.</a:t>
            </a:r>
          </a:p>
          <a:p>
            <a:pPr marL="0" indent="0">
              <a:buNone/>
            </a:pPr>
            <a:r>
              <a:rPr lang="es-MX" sz="2400" dirty="0"/>
              <a:t>Sylvia dará una clase demo de la elaboración de tres tipos de pozole mexicanos, el verde, el blanco y el rojo los colores representativos de la bandera Nacional Mexicana, así como también lo es el pozole, una comida que se prepara tradicionalmente el 16 de septiembre.</a:t>
            </a:r>
          </a:p>
          <a:p>
            <a:endParaRPr lang="es-MX" sz="15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517C6616-01C3-49DA-B1B9-06489401D8F2}"/>
              </a:ext>
            </a:extLst>
          </p:cNvPr>
          <p:cNvPicPr/>
          <p:nvPr/>
        </p:nvPicPr>
        <p:blipFill rotWithShape="1">
          <a:blip r:embed="rId2">
            <a:extLst>
              <a:ext uri="{28A0092B-C50C-407E-A947-70E740481C1C}">
                <a14:useLocalDpi xmlns:a14="http://schemas.microsoft.com/office/drawing/2010/main" val="0"/>
              </a:ext>
            </a:extLst>
          </a:blip>
          <a:srcRect l="2425" r="1343"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350644071"/>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La imagen puede contener: 1 persona">
            <a:extLst>
              <a:ext uri="{FF2B5EF4-FFF2-40B4-BE49-F238E27FC236}">
                <a16:creationId xmlns:a16="http://schemas.microsoft.com/office/drawing/2014/main" id="{4A322EFD-D382-4E4A-9698-335E9A1457E6}"/>
              </a:ext>
            </a:extLst>
          </p:cNvPr>
          <p:cNvPicPr/>
          <p:nvPr/>
        </p:nvPicPr>
        <p:blipFill rotWithShape="1">
          <a:blip r:embed="rId2" cstate="print">
            <a:extLst>
              <a:ext uri="{28A0092B-C50C-407E-A947-70E740481C1C}">
                <a14:useLocalDpi xmlns:a14="http://schemas.microsoft.com/office/drawing/2010/main" val="0"/>
              </a:ext>
            </a:extLst>
          </a:blip>
          <a:srcRect r="-2" b="1866"/>
          <a:stretch/>
        </p:blipFill>
        <p:spPr bwMode="auto">
          <a:xfrm>
            <a:off x="-11909" y="10"/>
            <a:ext cx="6324601" cy="6857990"/>
          </a:xfrm>
          <a:prstGeom prst="rect">
            <a:avLst/>
          </a:prstGeom>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64483A49-6D2E-422E-A05C-BF5DDFA44446}"/>
              </a:ext>
            </a:extLst>
          </p:cNvPr>
          <p:cNvSpPr>
            <a:spLocks noGrp="1"/>
          </p:cNvSpPr>
          <p:nvPr>
            <p:ph idx="1"/>
          </p:nvPr>
        </p:nvSpPr>
        <p:spPr>
          <a:xfrm>
            <a:off x="6751321" y="0"/>
            <a:ext cx="4869179" cy="6858000"/>
          </a:xfrm>
        </p:spPr>
        <p:txBody>
          <a:bodyPr anchor="b">
            <a:normAutofit/>
          </a:bodyPr>
          <a:lstStyle/>
          <a:p>
            <a:pPr marL="0" indent="0" algn="ctr">
              <a:buNone/>
            </a:pPr>
            <a:r>
              <a:rPr lang="es-MX" sz="2000" b="1" dirty="0">
                <a:solidFill>
                  <a:srgbClr val="000000"/>
                </a:solidFill>
              </a:rPr>
              <a:t>CHEF: JULIO CÉSAR ORTEGA.</a:t>
            </a:r>
            <a:endParaRPr lang="es-MX" sz="2000" dirty="0">
              <a:solidFill>
                <a:srgbClr val="000000"/>
              </a:solidFill>
            </a:endParaRPr>
          </a:p>
          <a:p>
            <a:pPr marL="0" indent="0" algn="ctr">
              <a:buNone/>
            </a:pPr>
            <a:r>
              <a:rPr lang="es-MX" sz="2000" b="1" dirty="0">
                <a:solidFill>
                  <a:srgbClr val="000000"/>
                </a:solidFill>
              </a:rPr>
              <a:t>DEMOCLASS: “DISEÑO Y ESTILISMO DE PLATILLOS CONTEMPORÁNEOS”.</a:t>
            </a:r>
            <a:endParaRPr lang="es-MX" sz="2000" dirty="0">
              <a:solidFill>
                <a:srgbClr val="000000"/>
              </a:solidFill>
            </a:endParaRPr>
          </a:p>
          <a:p>
            <a:pPr marL="0" indent="0" algn="ctr">
              <a:buNone/>
            </a:pPr>
            <a:r>
              <a:rPr lang="es-MX" sz="2000" b="1" dirty="0">
                <a:solidFill>
                  <a:srgbClr val="000000"/>
                </a:solidFill>
              </a:rPr>
              <a:t>CONFERENCIA: “TENDENCIAS EN DISEÑOS QUE UNE LA DECORACIÓN Y EL ARTE”.</a:t>
            </a:r>
            <a:endParaRPr lang="es-MX" sz="2000" dirty="0">
              <a:solidFill>
                <a:srgbClr val="000000"/>
              </a:solidFill>
            </a:endParaRPr>
          </a:p>
          <a:p>
            <a:pPr marL="0" indent="0">
              <a:buNone/>
            </a:pPr>
            <a:r>
              <a:rPr lang="es-MX" sz="2000" b="1" dirty="0">
                <a:solidFill>
                  <a:srgbClr val="000000"/>
                </a:solidFill>
              </a:rPr>
              <a:t> </a:t>
            </a:r>
            <a:endParaRPr lang="es-MX" sz="2000" dirty="0">
              <a:solidFill>
                <a:srgbClr val="000000"/>
              </a:solidFill>
            </a:endParaRPr>
          </a:p>
          <a:p>
            <a:pPr marL="0" indent="0">
              <a:buNone/>
            </a:pPr>
            <a:r>
              <a:rPr lang="es-MX" sz="2000" dirty="0">
                <a:solidFill>
                  <a:srgbClr val="000000"/>
                </a:solidFill>
              </a:rPr>
              <a:t>Creador del </a:t>
            </a:r>
            <a:r>
              <a:rPr lang="es-MX" sz="2000" b="1" dirty="0">
                <a:solidFill>
                  <a:srgbClr val="000000"/>
                </a:solidFill>
              </a:rPr>
              <a:t>Taller JO </a:t>
            </a:r>
            <a:r>
              <a:rPr lang="es-MX" sz="2000" dirty="0">
                <a:solidFill>
                  <a:srgbClr val="000000"/>
                </a:solidFill>
              </a:rPr>
              <a:t>un laboratorio creativo en donde el chef Julio da vuelo a su imaginación.</a:t>
            </a:r>
          </a:p>
          <a:p>
            <a:pPr marL="0" indent="0">
              <a:buNone/>
            </a:pPr>
            <a:r>
              <a:rPr lang="es-MX" sz="2000" dirty="0">
                <a:solidFill>
                  <a:srgbClr val="000000"/>
                </a:solidFill>
              </a:rPr>
              <a:t>Expondrá técnicas de montajes y sus maneras de cómo implementar los colores de los ingredientes en el plato, ingredientes básicos del sector campechano serán parte de sus creaciones en el congreso, </a:t>
            </a:r>
          </a:p>
          <a:p>
            <a:pPr marL="0" indent="0">
              <a:buNone/>
            </a:pPr>
            <a:r>
              <a:rPr lang="es-MX" sz="2000" dirty="0">
                <a:solidFill>
                  <a:srgbClr val="000000"/>
                </a:solidFill>
              </a:rPr>
              <a:t>El público a través de la democlass del chef obtendrá técnicas y características de montaje para hacer de sus platos regionales una nueva tendencia en presentación.</a:t>
            </a:r>
          </a:p>
          <a:p>
            <a:endParaRPr lang="es-MX" sz="1100" dirty="0">
              <a:solidFill>
                <a:srgbClr val="000000"/>
              </a:solidFill>
            </a:endParaRPr>
          </a:p>
        </p:txBody>
      </p:sp>
    </p:spTree>
    <p:extLst>
      <p:ext uri="{BB962C8B-B14F-4D97-AF65-F5344CB8AC3E}">
        <p14:creationId xmlns:p14="http://schemas.microsoft.com/office/powerpoint/2010/main" val="132549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chef cristian bravo">
            <a:extLst>
              <a:ext uri="{FF2B5EF4-FFF2-40B4-BE49-F238E27FC236}">
                <a16:creationId xmlns:a16="http://schemas.microsoft.com/office/drawing/2014/main" id="{7342CA7A-B29D-4AFA-ADE8-A8D135CE03C7}"/>
              </a:ext>
            </a:extLst>
          </p:cNvPr>
          <p:cNvPicPr/>
          <p:nvPr/>
        </p:nvPicPr>
        <p:blipFill rotWithShape="1">
          <a:blip r:embed="rId2">
            <a:alphaModFix/>
            <a:extLst>
              <a:ext uri="{28A0092B-C50C-407E-A947-70E740481C1C}">
                <a14:useLocalDpi xmlns:a14="http://schemas.microsoft.com/office/drawing/2010/main" val="0"/>
              </a:ext>
            </a:extLst>
          </a:blip>
          <a:srcRect l="507" r="6257"/>
          <a:stretch/>
        </p:blipFill>
        <p:spPr bwMode="auto">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A0B9FB9C-AE3E-40D7-BD29-1D56C2C85051}"/>
              </a:ext>
            </a:extLst>
          </p:cNvPr>
          <p:cNvSpPr>
            <a:spLocks noGrp="1"/>
          </p:cNvSpPr>
          <p:nvPr>
            <p:ph idx="1"/>
          </p:nvPr>
        </p:nvSpPr>
        <p:spPr>
          <a:xfrm>
            <a:off x="741201" y="398513"/>
            <a:ext cx="4706803" cy="6060973"/>
          </a:xfrm>
        </p:spPr>
        <p:txBody>
          <a:bodyPr anchor="ctr">
            <a:normAutofit/>
          </a:bodyPr>
          <a:lstStyle/>
          <a:p>
            <a:pPr marL="0" indent="0">
              <a:buNone/>
            </a:pPr>
            <a:r>
              <a:rPr lang="es-MX" b="1" dirty="0">
                <a:solidFill>
                  <a:srgbClr val="000000"/>
                </a:solidFill>
              </a:rPr>
              <a:t>CHEF: CHRISTIAN BRAVO.</a:t>
            </a:r>
            <a:endParaRPr lang="es-MX" dirty="0">
              <a:solidFill>
                <a:srgbClr val="000000"/>
              </a:solidFill>
            </a:endParaRPr>
          </a:p>
          <a:p>
            <a:pPr marL="0" indent="0">
              <a:buNone/>
            </a:pPr>
            <a:r>
              <a:rPr lang="es-MX" b="1" dirty="0">
                <a:solidFill>
                  <a:srgbClr val="000000"/>
                </a:solidFill>
              </a:rPr>
              <a:t>CONFERENCIA: “COCINA GOURMET DE MAR CON ACENTOS YUCATECOS”.</a:t>
            </a:r>
          </a:p>
          <a:p>
            <a:pPr marL="0" indent="0">
              <a:buNone/>
            </a:pPr>
            <a:endParaRPr lang="es-MX" dirty="0">
              <a:solidFill>
                <a:srgbClr val="000000"/>
              </a:solidFill>
            </a:endParaRPr>
          </a:p>
          <a:p>
            <a:pPr marL="0" indent="0">
              <a:buNone/>
            </a:pPr>
            <a:r>
              <a:rPr lang="es-MX" dirty="0">
                <a:solidFill>
                  <a:srgbClr val="000000"/>
                </a:solidFill>
              </a:rPr>
              <a:t>Christian seguirá compartiendo sus conocimientos mediante asesorías sobre distintos aspectos culinarios. Tiene la mente puesta en abrir un restaurante en Yucatán que mezcle la tradición francesa y yucateca. </a:t>
            </a:r>
          </a:p>
          <a:p>
            <a:endParaRPr lang="es-MX" sz="2000" dirty="0">
              <a:solidFill>
                <a:srgbClr val="000000"/>
              </a:solidFill>
            </a:endParaRPr>
          </a:p>
        </p:txBody>
      </p:sp>
    </p:spTree>
    <p:extLst>
      <p:ext uri="{BB962C8B-B14F-4D97-AF65-F5344CB8AC3E}">
        <p14:creationId xmlns:p14="http://schemas.microsoft.com/office/powerpoint/2010/main" val="103676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13891-4097-443F-8D94-8F56AD440725}"/>
              </a:ext>
            </a:extLst>
          </p:cNvPr>
          <p:cNvSpPr>
            <a:spLocks noGrp="1"/>
          </p:cNvSpPr>
          <p:nvPr>
            <p:ph type="title"/>
          </p:nvPr>
        </p:nvSpPr>
        <p:spPr>
          <a:xfrm>
            <a:off x="6332760" y="1798820"/>
            <a:ext cx="5367744" cy="4282573"/>
          </a:xfrm>
        </p:spPr>
        <p:txBody>
          <a:bodyPr vert="horz" lIns="91440" tIns="45720" rIns="91440" bIns="45720" rtlCol="0" anchor="b">
            <a:normAutofit fontScale="90000"/>
          </a:bodyPr>
          <a:lstStyle/>
          <a:p>
            <a:r>
              <a:rPr lang="es-ES" sz="3600" b="1" dirty="0"/>
              <a:t>Con el motivo de dar a conocer la planeación y estructura del tercer congreso gastronómico “México una mezcla de sabores” que se realizara en los días 20 al 24 de mayo del año en curso, por los alumnos del Instituto Campechano de la escuela de gastronomía.</a:t>
            </a:r>
            <a:br>
              <a:rPr lang="es-MX" b="1" dirty="0"/>
            </a:br>
            <a:endParaRPr lang="en-US" sz="2000" b="1" dirty="0"/>
          </a:p>
        </p:txBody>
      </p:sp>
      <p:sp>
        <p:nvSpPr>
          <p:cNvPr id="21"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Resultado de imagen para gastronomia campeche">
            <a:extLst>
              <a:ext uri="{FF2B5EF4-FFF2-40B4-BE49-F238E27FC236}">
                <a16:creationId xmlns:a16="http://schemas.microsoft.com/office/drawing/2014/main" id="{39820B38-123B-4B6F-B438-72856490B4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62" r="31217"/>
          <a:stretch/>
        </p:blipFill>
        <p:spPr bwMode="auto">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748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Resultado de imagen para luis felipe barocio">
            <a:extLst>
              <a:ext uri="{FF2B5EF4-FFF2-40B4-BE49-F238E27FC236}">
                <a16:creationId xmlns:a16="http://schemas.microsoft.com/office/drawing/2014/main" id="{FD050B13-CAA1-43C5-B793-053A392521D8}"/>
              </a:ext>
            </a:extLst>
          </p:cNvPr>
          <p:cNvPicPr/>
          <p:nvPr/>
        </p:nvPicPr>
        <p:blipFill rotWithShape="1">
          <a:blip r:embed="rId2">
            <a:extLst>
              <a:ext uri="{28A0092B-C50C-407E-A947-70E740481C1C}">
                <a14:useLocalDpi xmlns:a14="http://schemas.microsoft.com/office/drawing/2010/main" val="0"/>
              </a:ext>
            </a:extLst>
          </a:blip>
          <a:srcRect l="53197" r="-1" b="-1"/>
          <a:stretch/>
        </p:blipFill>
        <p:spPr bwMode="auto">
          <a:xfrm>
            <a:off x="-11909" y="10"/>
            <a:ext cx="6324601" cy="6857990"/>
          </a:xfrm>
          <a:prstGeom prst="rect">
            <a:avLst/>
          </a:prstGeom>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D984FFF1-7838-4486-9299-FD5F12A4B8E8}"/>
              </a:ext>
            </a:extLst>
          </p:cNvPr>
          <p:cNvSpPr>
            <a:spLocks noGrp="1"/>
          </p:cNvSpPr>
          <p:nvPr>
            <p:ph idx="1"/>
          </p:nvPr>
        </p:nvSpPr>
        <p:spPr>
          <a:xfrm>
            <a:off x="6751321" y="148856"/>
            <a:ext cx="4869179" cy="6422065"/>
          </a:xfrm>
        </p:spPr>
        <p:txBody>
          <a:bodyPr anchor="b">
            <a:normAutofit/>
          </a:bodyPr>
          <a:lstStyle/>
          <a:p>
            <a:pPr marL="0" indent="0" algn="ctr">
              <a:buNone/>
            </a:pPr>
            <a:r>
              <a:rPr lang="es-MX" sz="2400" b="1" dirty="0">
                <a:solidFill>
                  <a:srgbClr val="000000"/>
                </a:solidFill>
              </a:rPr>
              <a:t>CHEF: LUIS FELIPE BAROCIO.</a:t>
            </a:r>
            <a:endParaRPr lang="es-MX" sz="2400" dirty="0">
              <a:solidFill>
                <a:srgbClr val="000000"/>
              </a:solidFill>
            </a:endParaRPr>
          </a:p>
          <a:p>
            <a:pPr marL="0" indent="0" algn="ctr">
              <a:buNone/>
            </a:pPr>
            <a:r>
              <a:rPr lang="es-MX" sz="2400" b="1" dirty="0">
                <a:solidFill>
                  <a:srgbClr val="000000"/>
                </a:solidFill>
              </a:rPr>
              <a:t>CONFERENCIA: “PERCEPCIÓN DE LA COCINA CONTEMPORÁNEA PENINSULAR EN EL MUNDO”.</a:t>
            </a:r>
            <a:endParaRPr lang="es-MX" sz="2400" dirty="0">
              <a:solidFill>
                <a:srgbClr val="000000"/>
              </a:solidFill>
            </a:endParaRPr>
          </a:p>
          <a:p>
            <a:pPr marL="0" indent="0">
              <a:buNone/>
            </a:pPr>
            <a:endParaRPr lang="es-MX" sz="2400" dirty="0">
              <a:solidFill>
                <a:srgbClr val="000000"/>
              </a:solidFill>
            </a:endParaRPr>
          </a:p>
          <a:p>
            <a:pPr marL="0" indent="0">
              <a:buNone/>
            </a:pPr>
            <a:r>
              <a:rPr lang="es-MX" sz="2400" dirty="0">
                <a:solidFill>
                  <a:srgbClr val="000000"/>
                </a:solidFill>
              </a:rPr>
              <a:t>Las técnicas ancestrales de ciertas regiones de la península, así como la técnica del Pib y los licores ancestrales como es el Xtabentún, entre otras son parte de lo que en esta ocasión el chef nos expondrá, podremos entender de dónde viene, cómo ha cambiado y se han creado estos deliciosos productos del sureste. </a:t>
            </a:r>
          </a:p>
          <a:p>
            <a:endParaRPr lang="es-MX" sz="1500" dirty="0">
              <a:solidFill>
                <a:srgbClr val="000000"/>
              </a:solidFill>
            </a:endParaRPr>
          </a:p>
        </p:txBody>
      </p:sp>
    </p:spTree>
    <p:extLst>
      <p:ext uri="{BB962C8B-B14F-4D97-AF65-F5344CB8AC3E}">
        <p14:creationId xmlns:p14="http://schemas.microsoft.com/office/powerpoint/2010/main" val="423681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7962" r="7105" b="2"/>
          <a:stretch/>
        </p:blipFill>
        <p:spPr>
          <a:xfrm>
            <a:off x="-11909" y="10"/>
            <a:ext cx="6324601" cy="685799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p:cNvSpPr>
            <a:spLocks noGrp="1"/>
          </p:cNvSpPr>
          <p:nvPr>
            <p:ph idx="1"/>
          </p:nvPr>
        </p:nvSpPr>
        <p:spPr>
          <a:xfrm>
            <a:off x="6751321" y="1382165"/>
            <a:ext cx="4869179" cy="3047946"/>
          </a:xfrm>
        </p:spPr>
        <p:txBody>
          <a:bodyPr anchor="b">
            <a:normAutofit/>
          </a:bodyPr>
          <a:lstStyle/>
          <a:p>
            <a:pPr marL="0" indent="0">
              <a:buNone/>
            </a:pPr>
            <a:r>
              <a:rPr lang="en-US" sz="1100" b="1">
                <a:solidFill>
                  <a:srgbClr val="000000"/>
                </a:solidFill>
              </a:rPr>
              <a:t>CHEF: NELCY G. MARTINEZ LUNA.</a:t>
            </a:r>
          </a:p>
          <a:p>
            <a:pPr marL="0" indent="0">
              <a:buNone/>
            </a:pPr>
            <a:endParaRPr lang="es-MX" sz="1100">
              <a:solidFill>
                <a:srgbClr val="000000"/>
              </a:solidFill>
            </a:endParaRPr>
          </a:p>
          <a:p>
            <a:pPr marL="0" indent="0">
              <a:buNone/>
            </a:pPr>
            <a:r>
              <a:rPr lang="es-MX" sz="1100">
                <a:solidFill>
                  <a:srgbClr val="000000"/>
                </a:solidFill>
              </a:rPr>
              <a:t>Asesora repostera para Bocamina San Ramón Guanajuato Capital. </a:t>
            </a:r>
          </a:p>
          <a:p>
            <a:pPr marL="0" indent="0">
              <a:buNone/>
            </a:pPr>
            <a:r>
              <a:rPr lang="es-MX" sz="1100">
                <a:solidFill>
                  <a:srgbClr val="000000"/>
                </a:solidFill>
              </a:rPr>
              <a:t>Cocina Mexicana Contemporánea (octubre 2018). Cena México- España, por el marco del Cervantino Gastronómico.</a:t>
            </a:r>
          </a:p>
          <a:p>
            <a:pPr marL="0" indent="0">
              <a:buNone/>
            </a:pPr>
            <a:r>
              <a:rPr lang="es-MX" sz="1100">
                <a:solidFill>
                  <a:srgbClr val="000000"/>
                </a:solidFill>
              </a:rPr>
              <a:t>Certificación Distintivo H para Restaurante La Casona del Arco. Y Cena España-México por el marco del festival cervantino gastronómico a lado del chef Luis García. </a:t>
            </a:r>
          </a:p>
          <a:p>
            <a:pPr marL="0" indent="0">
              <a:buNone/>
            </a:pPr>
            <a:r>
              <a:rPr lang="es-MX" sz="1100">
                <a:solidFill>
                  <a:srgbClr val="000000"/>
                </a:solidFill>
              </a:rPr>
              <a:t>Cena México - Perú a lado del Chef Luis Bellido, por el marco de la Cumbre Gastronómica (2017) Cena Estado de México -Guanajuato, a lado del Chef Gabriel Jiménez por  Cervantino Gastronómico.</a:t>
            </a:r>
          </a:p>
          <a:p>
            <a:pPr marL="0" indent="0">
              <a:buNone/>
            </a:pPr>
            <a:r>
              <a:rPr lang="es-MX" sz="1100">
                <a:solidFill>
                  <a:srgbClr val="000000"/>
                </a:solidFill>
              </a:rPr>
              <a:t>Premio Guanajuato a la Competitividad Turística 2018, Chef Revelación 2018. </a:t>
            </a:r>
          </a:p>
          <a:p>
            <a:pPr marL="0" indent="0">
              <a:buNone/>
            </a:pPr>
            <a:r>
              <a:rPr lang="es-MX" sz="1100">
                <a:solidFill>
                  <a:srgbClr val="000000"/>
                </a:solidFill>
              </a:rPr>
              <a:t>Expositor primer festival sabores del Bajío.</a:t>
            </a:r>
          </a:p>
        </p:txBody>
      </p:sp>
    </p:spTree>
    <p:extLst>
      <p:ext uri="{BB962C8B-B14F-4D97-AF65-F5344CB8AC3E}">
        <p14:creationId xmlns:p14="http://schemas.microsoft.com/office/powerpoint/2010/main" val="18475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D5ACF78-271F-4F72-AF4A-64D8B459F4BF}"/>
              </a:ext>
            </a:extLst>
          </p:cNvPr>
          <p:cNvPicPr/>
          <p:nvPr/>
        </p:nvPicPr>
        <p:blipFill rotWithShape="1">
          <a:blip r:embed="rId2" cstate="print">
            <a:alphaModFix/>
            <a:extLst>
              <a:ext uri="{28A0092B-C50C-407E-A947-70E740481C1C}">
                <a14:useLocalDpi xmlns:a14="http://schemas.microsoft.com/office/drawing/2010/main" val="0"/>
              </a:ext>
            </a:extLst>
          </a:blip>
          <a:srcRect t="1860" r="-1" b="32982"/>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BC2DDAF3-C7A6-40E1-B9D3-6678E50CD6C7}"/>
              </a:ext>
            </a:extLst>
          </p:cNvPr>
          <p:cNvSpPr>
            <a:spLocks noGrp="1"/>
          </p:cNvSpPr>
          <p:nvPr>
            <p:ph idx="1"/>
          </p:nvPr>
        </p:nvSpPr>
        <p:spPr>
          <a:xfrm>
            <a:off x="255181" y="0"/>
            <a:ext cx="5542057" cy="6858000"/>
          </a:xfrm>
        </p:spPr>
        <p:txBody>
          <a:bodyPr anchor="ctr">
            <a:normAutofit/>
          </a:bodyPr>
          <a:lstStyle/>
          <a:p>
            <a:pPr marL="0" indent="0" algn="ctr">
              <a:buNone/>
            </a:pPr>
            <a:r>
              <a:rPr lang="es-MX" sz="2400" b="1" dirty="0">
                <a:solidFill>
                  <a:srgbClr val="000000"/>
                </a:solidFill>
              </a:rPr>
              <a:t>CHEF: BEVERLY RAMOS.</a:t>
            </a:r>
            <a:endParaRPr lang="es-MX" sz="2400" dirty="0">
              <a:solidFill>
                <a:srgbClr val="000000"/>
              </a:solidFill>
            </a:endParaRPr>
          </a:p>
          <a:p>
            <a:pPr marL="0" indent="0" algn="ctr">
              <a:buNone/>
            </a:pPr>
            <a:r>
              <a:rPr lang="es-MX" sz="2400" b="1" dirty="0">
                <a:solidFill>
                  <a:srgbClr val="000000"/>
                </a:solidFill>
              </a:rPr>
              <a:t>DEMOCLASS: “CON SABOR AL ANFITRION INSECTOS COMESTIBLES”.</a:t>
            </a:r>
            <a:endParaRPr lang="es-MX" sz="2400" dirty="0">
              <a:solidFill>
                <a:srgbClr val="000000"/>
              </a:solidFill>
            </a:endParaRPr>
          </a:p>
          <a:p>
            <a:pPr marL="0" indent="0">
              <a:buNone/>
            </a:pPr>
            <a:r>
              <a:rPr lang="es-MX" sz="2400" dirty="0">
                <a:solidFill>
                  <a:srgbClr val="000000"/>
                </a:solidFill>
              </a:rPr>
              <a:t>La chef promueve el uso y valoración de insectos comestibles, como recurso natural renovable, lleno de identidad cultural y patrimonial asimismo lleva su creatividad y técnicas culinarias a la elaboración de distintos platillos utilizando a los insectos comestibles representativos de México como ingrediente principal.</a:t>
            </a:r>
          </a:p>
          <a:p>
            <a:pPr marL="0" indent="0">
              <a:buNone/>
            </a:pPr>
            <a:r>
              <a:rPr lang="es-MX" sz="2400" dirty="0">
                <a:solidFill>
                  <a:srgbClr val="000000"/>
                </a:solidFill>
              </a:rPr>
              <a:t> </a:t>
            </a:r>
          </a:p>
          <a:p>
            <a:pPr marL="0" indent="0">
              <a:buNone/>
            </a:pPr>
            <a:r>
              <a:rPr lang="es-MX" sz="2400" dirty="0">
                <a:solidFill>
                  <a:srgbClr val="000000"/>
                </a:solidFill>
              </a:rPr>
              <a:t>Ella nos enseñara las ventajas que tiene el consumo de insectos, así mismo nos enseñara como podemos implementar dichos insectos en la comida típica campechana.</a:t>
            </a:r>
          </a:p>
          <a:p>
            <a:endParaRPr lang="es-MX" sz="1400" dirty="0">
              <a:solidFill>
                <a:srgbClr val="000000"/>
              </a:solidFill>
            </a:endParaRPr>
          </a:p>
        </p:txBody>
      </p:sp>
    </p:spTree>
    <p:extLst>
      <p:ext uri="{BB962C8B-B14F-4D97-AF65-F5344CB8AC3E}">
        <p14:creationId xmlns:p14="http://schemas.microsoft.com/office/powerpoint/2010/main" val="171175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alphaModFix/>
            <a:extLst/>
          </a:blip>
          <a:srcRect r="6763"/>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p:cNvSpPr>
            <a:spLocks noGrp="1"/>
          </p:cNvSpPr>
          <p:nvPr>
            <p:ph idx="1"/>
          </p:nvPr>
        </p:nvSpPr>
        <p:spPr>
          <a:xfrm>
            <a:off x="804997" y="145774"/>
            <a:ext cx="4706803" cy="5915199"/>
          </a:xfrm>
        </p:spPr>
        <p:txBody>
          <a:bodyPr anchor="ctr">
            <a:normAutofit/>
          </a:bodyPr>
          <a:lstStyle/>
          <a:p>
            <a:pPr marL="0" indent="0">
              <a:buNone/>
            </a:pPr>
            <a:r>
              <a:rPr lang="es-ES_tradnl" b="1" dirty="0">
                <a:solidFill>
                  <a:srgbClr val="000000"/>
                </a:solidFill>
              </a:rPr>
              <a:t>CHEF DIEGO NIÑO </a:t>
            </a:r>
          </a:p>
          <a:p>
            <a:pPr marL="0" indent="0">
              <a:buNone/>
            </a:pPr>
            <a:endParaRPr lang="es-ES_tradnl" sz="1400" b="1" dirty="0">
              <a:solidFill>
                <a:srgbClr val="000000"/>
              </a:solidFill>
            </a:endParaRPr>
          </a:p>
          <a:p>
            <a:pPr marL="0" indent="0">
              <a:buNone/>
            </a:pPr>
            <a:r>
              <a:rPr lang="es-MX" sz="2000" dirty="0">
                <a:solidFill>
                  <a:srgbClr val="000000"/>
                </a:solidFill>
              </a:rPr>
              <a:t>A trabajado junto con el Chef Joan Roca , Martín Berasategui , Paco Morales, Romain </a:t>
            </a:r>
            <a:r>
              <a:rPr lang="es-MX" sz="2000" dirty="0" err="1">
                <a:solidFill>
                  <a:srgbClr val="000000"/>
                </a:solidFill>
              </a:rPr>
              <a:t>Fornell</a:t>
            </a:r>
            <a:r>
              <a:rPr lang="es-MX" sz="2000" dirty="0">
                <a:solidFill>
                  <a:srgbClr val="000000"/>
                </a:solidFill>
              </a:rPr>
              <a:t>, Alberto González dentro del estudio </a:t>
            </a:r>
            <a:r>
              <a:rPr lang="es-MX" sz="2000" dirty="0" err="1">
                <a:solidFill>
                  <a:srgbClr val="000000"/>
                </a:solidFill>
              </a:rPr>
              <a:t>Millesime</a:t>
            </a:r>
            <a:r>
              <a:rPr lang="es-MX" sz="2000" dirty="0">
                <a:solidFill>
                  <a:srgbClr val="000000"/>
                </a:solidFill>
              </a:rPr>
              <a:t> y </a:t>
            </a:r>
            <a:r>
              <a:rPr lang="es-MX" sz="2000" dirty="0" err="1">
                <a:solidFill>
                  <a:srgbClr val="000000"/>
                </a:solidFill>
              </a:rPr>
              <a:t>Millesime</a:t>
            </a:r>
            <a:r>
              <a:rPr lang="es-MX" sz="2000" dirty="0">
                <a:solidFill>
                  <a:srgbClr val="000000"/>
                </a:solidFill>
              </a:rPr>
              <a:t> México.</a:t>
            </a:r>
          </a:p>
          <a:p>
            <a:pPr marL="0" indent="0">
              <a:buNone/>
            </a:pPr>
            <a:r>
              <a:rPr lang="es-MX" sz="2000" dirty="0">
                <a:solidFill>
                  <a:srgbClr val="000000"/>
                </a:solidFill>
              </a:rPr>
              <a:t>En el año 2015 comienza con el proyecto de su primer restaurante junto con Cesar Vázquez para dar apertura a Nexo </a:t>
            </a:r>
            <a:r>
              <a:rPr lang="es-MX" sz="2000" dirty="0" err="1">
                <a:solidFill>
                  <a:srgbClr val="000000"/>
                </a:solidFill>
              </a:rPr>
              <a:t>Wine</a:t>
            </a:r>
            <a:r>
              <a:rPr lang="es-MX" sz="2000" dirty="0">
                <a:solidFill>
                  <a:srgbClr val="000000"/>
                </a:solidFill>
              </a:rPr>
              <a:t> </a:t>
            </a:r>
            <a:r>
              <a:rPr lang="es-MX" sz="2000" dirty="0" err="1">
                <a:solidFill>
                  <a:srgbClr val="000000"/>
                </a:solidFill>
              </a:rPr>
              <a:t>Bistrot</a:t>
            </a:r>
            <a:r>
              <a:rPr lang="es-MX" sz="2000" dirty="0">
                <a:solidFill>
                  <a:srgbClr val="000000"/>
                </a:solidFill>
              </a:rPr>
              <a:t> en Diciembre.</a:t>
            </a:r>
          </a:p>
          <a:p>
            <a:pPr marL="0" indent="0">
              <a:buNone/>
            </a:pPr>
            <a:r>
              <a:rPr lang="es-MX" sz="2000" dirty="0">
                <a:solidFill>
                  <a:srgbClr val="000000"/>
                </a:solidFill>
              </a:rPr>
              <a:t>En Marzo del 2017 quedando como finalista en el concurso Nacional Cocinero del año logra obtener el 3r lugar. </a:t>
            </a:r>
          </a:p>
          <a:p>
            <a:pPr marL="0" indent="0">
              <a:buNone/>
            </a:pPr>
            <a:r>
              <a:rPr lang="es-MX" sz="2000" dirty="0">
                <a:solidFill>
                  <a:srgbClr val="000000"/>
                </a:solidFill>
              </a:rPr>
              <a:t>Viaja a Francia en el sur dentro de la región de </a:t>
            </a:r>
            <a:r>
              <a:rPr lang="es-MX" sz="2000" dirty="0" err="1">
                <a:solidFill>
                  <a:srgbClr val="000000"/>
                </a:solidFill>
              </a:rPr>
              <a:t>Provence</a:t>
            </a:r>
            <a:r>
              <a:rPr lang="es-MX" sz="2000" dirty="0">
                <a:solidFill>
                  <a:srgbClr val="000000"/>
                </a:solidFill>
              </a:rPr>
              <a:t> en el hotel </a:t>
            </a:r>
            <a:r>
              <a:rPr lang="es-MX" sz="2000" dirty="0" err="1">
                <a:solidFill>
                  <a:srgbClr val="000000"/>
                </a:solidFill>
              </a:rPr>
              <a:t>Domaine</a:t>
            </a:r>
            <a:r>
              <a:rPr lang="es-MX" sz="2000" dirty="0">
                <a:solidFill>
                  <a:srgbClr val="000000"/>
                </a:solidFill>
              </a:rPr>
              <a:t> des </a:t>
            </a:r>
            <a:r>
              <a:rPr lang="es-MX" sz="2000" dirty="0" err="1">
                <a:solidFill>
                  <a:srgbClr val="000000"/>
                </a:solidFill>
              </a:rPr>
              <a:t>Andeols</a:t>
            </a:r>
            <a:r>
              <a:rPr lang="es-MX" sz="2000" dirty="0">
                <a:solidFill>
                  <a:srgbClr val="000000"/>
                </a:solidFill>
              </a:rPr>
              <a:t> en Saint </a:t>
            </a:r>
            <a:r>
              <a:rPr lang="es-MX" sz="2000" dirty="0" err="1">
                <a:solidFill>
                  <a:srgbClr val="000000"/>
                </a:solidFill>
              </a:rPr>
              <a:t>Saturnin</a:t>
            </a:r>
            <a:r>
              <a:rPr lang="es-MX" sz="2000" dirty="0">
                <a:solidFill>
                  <a:srgbClr val="000000"/>
                </a:solidFill>
              </a:rPr>
              <a:t> </a:t>
            </a:r>
            <a:r>
              <a:rPr lang="es-MX" sz="2000" dirty="0" err="1">
                <a:solidFill>
                  <a:srgbClr val="000000"/>
                </a:solidFill>
              </a:rPr>
              <a:t>lès</a:t>
            </a:r>
            <a:r>
              <a:rPr lang="es-MX" sz="2000" dirty="0">
                <a:solidFill>
                  <a:srgbClr val="000000"/>
                </a:solidFill>
              </a:rPr>
              <a:t> APT al lado de la Chef </a:t>
            </a:r>
            <a:r>
              <a:rPr lang="es-MX" sz="2000" dirty="0" err="1">
                <a:solidFill>
                  <a:srgbClr val="000000"/>
                </a:solidFill>
              </a:rPr>
              <a:t>Zahie</a:t>
            </a:r>
            <a:r>
              <a:rPr lang="es-MX" sz="2000" dirty="0">
                <a:solidFill>
                  <a:srgbClr val="000000"/>
                </a:solidFill>
              </a:rPr>
              <a:t> </a:t>
            </a:r>
            <a:r>
              <a:rPr lang="es-MX" sz="2000" dirty="0" err="1">
                <a:solidFill>
                  <a:srgbClr val="000000"/>
                </a:solidFill>
              </a:rPr>
              <a:t>Tellez</a:t>
            </a:r>
            <a:r>
              <a:rPr lang="es-MX" sz="2000" dirty="0">
                <a:solidFill>
                  <a:srgbClr val="000000"/>
                </a:solidFill>
              </a:rPr>
              <a:t> y quedando como Chef de </a:t>
            </a:r>
            <a:r>
              <a:rPr lang="es-MX" sz="2000" dirty="0" err="1">
                <a:solidFill>
                  <a:srgbClr val="000000"/>
                </a:solidFill>
              </a:rPr>
              <a:t>Cuisine</a:t>
            </a:r>
            <a:r>
              <a:rPr lang="es-MX" sz="2000" dirty="0">
                <a:solidFill>
                  <a:srgbClr val="000000"/>
                </a:solidFill>
              </a:rPr>
              <a:t>.</a:t>
            </a:r>
          </a:p>
          <a:p>
            <a:endParaRPr lang="es-MX" sz="1400" dirty="0">
              <a:solidFill>
                <a:srgbClr val="000000"/>
              </a:solidFill>
            </a:endParaRPr>
          </a:p>
        </p:txBody>
      </p:sp>
    </p:spTree>
    <p:extLst>
      <p:ext uri="{BB962C8B-B14F-4D97-AF65-F5344CB8AC3E}">
        <p14:creationId xmlns:p14="http://schemas.microsoft.com/office/powerpoint/2010/main" val="2125481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alphaModFix/>
            <a:extLst>
              <a:ext uri="{28A0092B-C50C-407E-A947-70E740481C1C}">
                <a14:useLocalDpi xmlns:a14="http://schemas.microsoft.com/office/drawing/2010/main" val="0"/>
              </a:ext>
            </a:extLst>
          </a:blip>
          <a:srcRect l="2382" r="4382"/>
          <a:stretch/>
        </p:blipFill>
        <p:spPr>
          <a:xfrm>
            <a:off x="5797543" y="10"/>
            <a:ext cx="6394152" cy="6857990"/>
          </a:xfrm>
          <a:prstGeom prst="rect">
            <a:avLst/>
          </a:prstGeom>
          <a:noFill/>
        </p:spPr>
        <p:style>
          <a:lnRef idx="0">
            <a:scrgbClr r="0" g="0" b="0"/>
          </a:lnRef>
          <a:fillRef idx="0">
            <a:scrgbClr r="0" g="0" b="0"/>
          </a:fillRef>
          <a:effectRef idx="0">
            <a:scrgbClr r="0" g="0" b="0"/>
          </a:effectRef>
          <a:fontRef idx="minor">
            <a:schemeClr val="accent1"/>
          </a:fontRef>
        </p:style>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CuadroTexto 4"/>
          <p:cNvSpPr txBox="1"/>
          <p:nvPr/>
        </p:nvSpPr>
        <p:spPr>
          <a:xfrm>
            <a:off x="725484" y="398513"/>
            <a:ext cx="4706803" cy="6060973"/>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en-US" sz="2800" b="1" dirty="0">
                <a:solidFill>
                  <a:srgbClr val="000000"/>
                </a:solidFill>
              </a:rPr>
              <a:t>CHEF MARCELA GOMEZ DE MORETT</a:t>
            </a:r>
          </a:p>
          <a:p>
            <a:pPr indent="-228600">
              <a:lnSpc>
                <a:spcPct val="90000"/>
              </a:lnSpc>
              <a:spcAft>
                <a:spcPts val="600"/>
              </a:spcAft>
              <a:buFont typeface="Arial" panose="020B0604020202020204" pitchFamily="34" charset="0"/>
              <a:buChar char="•"/>
            </a:pPr>
            <a:endParaRPr lang="en-US" sz="1600" b="1" dirty="0">
              <a:solidFill>
                <a:srgbClr val="000000"/>
              </a:solidFill>
            </a:endParaRPr>
          </a:p>
          <a:p>
            <a:pPr indent="-228600">
              <a:lnSpc>
                <a:spcPct val="90000"/>
              </a:lnSpc>
              <a:spcAft>
                <a:spcPts val="600"/>
              </a:spcAft>
              <a:buFont typeface="Arial" panose="020B0604020202020204" pitchFamily="34" charset="0"/>
              <a:buChar char="•"/>
            </a:pPr>
            <a:r>
              <a:rPr lang="en-US" sz="1600" dirty="0">
                <a:solidFill>
                  <a:srgbClr val="000000"/>
                </a:solidFill>
              </a:rPr>
              <a:t>•</a:t>
            </a:r>
            <a:r>
              <a:rPr lang="en-US" sz="2400" dirty="0">
                <a:solidFill>
                  <a:srgbClr val="000000"/>
                </a:solidFill>
              </a:rPr>
              <a:t>Sus </a:t>
            </a:r>
            <a:r>
              <a:rPr lang="en-US" sz="2400" dirty="0" err="1">
                <a:solidFill>
                  <a:srgbClr val="000000"/>
                </a:solidFill>
              </a:rPr>
              <a:t>tres</a:t>
            </a:r>
            <a:r>
              <a:rPr lang="en-US" sz="2400" dirty="0">
                <a:solidFill>
                  <a:srgbClr val="000000"/>
                </a:solidFill>
              </a:rPr>
              <a:t> </a:t>
            </a:r>
            <a:r>
              <a:rPr lang="en-US" sz="2400" dirty="0" err="1">
                <a:solidFill>
                  <a:srgbClr val="000000"/>
                </a:solidFill>
              </a:rPr>
              <a:t>profesiones</a:t>
            </a:r>
            <a:r>
              <a:rPr lang="en-US" sz="2400" dirty="0">
                <a:solidFill>
                  <a:srgbClr val="000000"/>
                </a:solidFill>
              </a:rPr>
              <a:t> le </a:t>
            </a:r>
            <a:r>
              <a:rPr lang="en-US" sz="2400" dirty="0" err="1">
                <a:solidFill>
                  <a:srgbClr val="000000"/>
                </a:solidFill>
              </a:rPr>
              <a:t>han</a:t>
            </a:r>
            <a:r>
              <a:rPr lang="en-US" sz="2400" dirty="0">
                <a:solidFill>
                  <a:srgbClr val="000000"/>
                </a:solidFill>
              </a:rPr>
              <a:t> </a:t>
            </a:r>
            <a:r>
              <a:rPr lang="en-US" sz="2400" dirty="0" err="1">
                <a:solidFill>
                  <a:srgbClr val="000000"/>
                </a:solidFill>
              </a:rPr>
              <a:t>permitido</a:t>
            </a:r>
            <a:r>
              <a:rPr lang="en-US" sz="2400" dirty="0">
                <a:solidFill>
                  <a:srgbClr val="000000"/>
                </a:solidFill>
              </a:rPr>
              <a:t> </a:t>
            </a:r>
            <a:r>
              <a:rPr lang="en-US" sz="2400" dirty="0" err="1">
                <a:solidFill>
                  <a:srgbClr val="000000"/>
                </a:solidFill>
              </a:rPr>
              <a:t>combinarlas</a:t>
            </a:r>
            <a:r>
              <a:rPr lang="en-US" sz="2400" dirty="0">
                <a:solidFill>
                  <a:srgbClr val="000000"/>
                </a:solidFill>
              </a:rPr>
              <a:t> de </a:t>
            </a:r>
            <a:r>
              <a:rPr lang="en-US" sz="2400" dirty="0" err="1">
                <a:solidFill>
                  <a:srgbClr val="000000"/>
                </a:solidFill>
              </a:rPr>
              <a:t>manera</a:t>
            </a:r>
            <a:r>
              <a:rPr lang="en-US" sz="2400" dirty="0">
                <a:solidFill>
                  <a:srgbClr val="000000"/>
                </a:solidFill>
              </a:rPr>
              <a:t> </a:t>
            </a:r>
            <a:r>
              <a:rPr lang="en-US" sz="2400" dirty="0" err="1">
                <a:solidFill>
                  <a:srgbClr val="000000"/>
                </a:solidFill>
              </a:rPr>
              <a:t>conjunta</a:t>
            </a:r>
            <a:r>
              <a:rPr lang="en-US" sz="2400" dirty="0">
                <a:solidFill>
                  <a:srgbClr val="000000"/>
                </a:solidFill>
              </a:rPr>
              <a:t>, </a:t>
            </a:r>
            <a:r>
              <a:rPr lang="en-US" sz="2400" dirty="0" err="1">
                <a:solidFill>
                  <a:srgbClr val="000000"/>
                </a:solidFill>
              </a:rPr>
              <a:t>diseña</a:t>
            </a:r>
            <a:r>
              <a:rPr lang="en-US" sz="2400" dirty="0">
                <a:solidFill>
                  <a:srgbClr val="000000"/>
                </a:solidFill>
              </a:rPr>
              <a:t>, </a:t>
            </a:r>
            <a:r>
              <a:rPr lang="en-US" sz="2400" dirty="0" err="1">
                <a:solidFill>
                  <a:srgbClr val="000000"/>
                </a:solidFill>
              </a:rPr>
              <a:t>crea</a:t>
            </a:r>
            <a:r>
              <a:rPr lang="en-US" sz="2400" dirty="0">
                <a:solidFill>
                  <a:srgbClr val="000000"/>
                </a:solidFill>
              </a:rPr>
              <a:t> y </a:t>
            </a:r>
            <a:r>
              <a:rPr lang="en-US" sz="2400" dirty="0" err="1">
                <a:solidFill>
                  <a:srgbClr val="000000"/>
                </a:solidFill>
              </a:rPr>
              <a:t>enseña</a:t>
            </a:r>
            <a:r>
              <a:rPr lang="en-US" sz="2400" dirty="0">
                <a:solidFill>
                  <a:srgbClr val="000000"/>
                </a:solidFill>
              </a:rPr>
              <a:t>.</a:t>
            </a:r>
            <a:br>
              <a:rPr lang="en-US" sz="2400" dirty="0">
                <a:solidFill>
                  <a:srgbClr val="000000"/>
                </a:solidFill>
              </a:rPr>
            </a:br>
            <a:r>
              <a:rPr lang="en-US" sz="2400" dirty="0">
                <a:solidFill>
                  <a:srgbClr val="000000"/>
                </a:solidFill>
              </a:rPr>
              <a:t>•Ha </a:t>
            </a:r>
            <a:r>
              <a:rPr lang="en-US" sz="2400" dirty="0" err="1">
                <a:solidFill>
                  <a:srgbClr val="000000"/>
                </a:solidFill>
              </a:rPr>
              <a:t>participado</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eventos</a:t>
            </a:r>
            <a:r>
              <a:rPr lang="en-US" sz="2400" dirty="0">
                <a:solidFill>
                  <a:srgbClr val="000000"/>
                </a:solidFill>
              </a:rPr>
              <a:t> </a:t>
            </a:r>
            <a:r>
              <a:rPr lang="en-US" sz="2400" dirty="0" err="1">
                <a:solidFill>
                  <a:srgbClr val="000000"/>
                </a:solidFill>
              </a:rPr>
              <a:t>internacionales</a:t>
            </a:r>
            <a:r>
              <a:rPr lang="en-US" sz="2400" dirty="0">
                <a:solidFill>
                  <a:srgbClr val="000000"/>
                </a:solidFill>
              </a:rPr>
              <a:t> </a:t>
            </a:r>
            <a:r>
              <a:rPr lang="en-US" sz="2400" dirty="0" err="1">
                <a:solidFill>
                  <a:srgbClr val="000000"/>
                </a:solidFill>
              </a:rPr>
              <a:t>como</a:t>
            </a:r>
            <a:r>
              <a:rPr lang="en-US" sz="2400" dirty="0">
                <a:solidFill>
                  <a:srgbClr val="000000"/>
                </a:solidFill>
              </a:rPr>
              <a:t> </a:t>
            </a:r>
            <a:r>
              <a:rPr lang="en-US" sz="2400" dirty="0" err="1">
                <a:solidFill>
                  <a:srgbClr val="000000"/>
                </a:solidFill>
              </a:rPr>
              <a:t>Brasil</a:t>
            </a:r>
            <a:r>
              <a:rPr lang="en-US" sz="2400" dirty="0">
                <a:solidFill>
                  <a:srgbClr val="000000"/>
                </a:solidFill>
              </a:rPr>
              <a:t> Rio Cake World, Cake </a:t>
            </a:r>
            <a:r>
              <a:rPr lang="en-US" sz="2400" dirty="0" err="1">
                <a:solidFill>
                  <a:srgbClr val="000000"/>
                </a:solidFill>
              </a:rPr>
              <a:t>Internacional</a:t>
            </a:r>
            <a:r>
              <a:rPr lang="en-US" sz="2400" dirty="0">
                <a:solidFill>
                  <a:srgbClr val="000000"/>
                </a:solidFill>
              </a:rPr>
              <a:t> Birmingham 2017, 2018, </a:t>
            </a:r>
            <a:r>
              <a:rPr lang="en-US" sz="2400" dirty="0" err="1">
                <a:solidFill>
                  <a:srgbClr val="000000"/>
                </a:solidFill>
              </a:rPr>
              <a:t>esta</a:t>
            </a:r>
            <a:r>
              <a:rPr lang="en-US" sz="2400" dirty="0">
                <a:solidFill>
                  <a:srgbClr val="000000"/>
                </a:solidFill>
              </a:rPr>
              <a:t> ultima </a:t>
            </a:r>
            <a:r>
              <a:rPr lang="en-US" sz="2400" dirty="0" err="1">
                <a:solidFill>
                  <a:srgbClr val="000000"/>
                </a:solidFill>
              </a:rPr>
              <a:t>colaborando</a:t>
            </a:r>
            <a:r>
              <a:rPr lang="en-US" sz="2400" dirty="0">
                <a:solidFill>
                  <a:srgbClr val="000000"/>
                </a:solidFill>
              </a:rPr>
              <a:t> con la </a:t>
            </a:r>
            <a:r>
              <a:rPr lang="en-US" sz="2400" dirty="0" err="1">
                <a:solidFill>
                  <a:srgbClr val="000000"/>
                </a:solidFill>
              </a:rPr>
              <a:t>empresa</a:t>
            </a:r>
            <a:r>
              <a:rPr lang="en-US" sz="2400" dirty="0">
                <a:solidFill>
                  <a:srgbClr val="000000"/>
                </a:solidFill>
              </a:rPr>
              <a:t> CERART, </a:t>
            </a:r>
            <a:r>
              <a:rPr lang="en-US" sz="2400" dirty="0" err="1">
                <a:solidFill>
                  <a:srgbClr val="000000"/>
                </a:solidFill>
              </a:rPr>
              <a:t>dando</a:t>
            </a:r>
            <a:r>
              <a:rPr lang="en-US" sz="2400" dirty="0">
                <a:solidFill>
                  <a:srgbClr val="000000"/>
                </a:solidFill>
              </a:rPr>
              <a:t> </a:t>
            </a:r>
            <a:r>
              <a:rPr lang="en-US" sz="2400" dirty="0" err="1">
                <a:solidFill>
                  <a:srgbClr val="000000"/>
                </a:solidFill>
              </a:rPr>
              <a:t>demostraciones</a:t>
            </a:r>
            <a:r>
              <a:rPr lang="en-US" sz="2400" dirty="0">
                <a:solidFill>
                  <a:srgbClr val="000000"/>
                </a:solidFill>
              </a:rPr>
              <a:t> </a:t>
            </a:r>
            <a:r>
              <a:rPr lang="en-US" sz="2400" dirty="0" err="1">
                <a:solidFill>
                  <a:srgbClr val="000000"/>
                </a:solidFill>
              </a:rPr>
              <a:t>en</a:t>
            </a:r>
            <a:r>
              <a:rPr lang="en-US" sz="2400" dirty="0">
                <a:solidFill>
                  <a:srgbClr val="000000"/>
                </a:solidFill>
              </a:rPr>
              <a:t> la expo.</a:t>
            </a:r>
            <a:br>
              <a:rPr lang="en-US" sz="2400" dirty="0">
                <a:solidFill>
                  <a:srgbClr val="000000"/>
                </a:solidFill>
              </a:rPr>
            </a:br>
            <a:r>
              <a:rPr lang="en-US" sz="2400" dirty="0">
                <a:solidFill>
                  <a:srgbClr val="000000"/>
                </a:solidFill>
              </a:rPr>
              <a:t>•</a:t>
            </a:r>
            <a:r>
              <a:rPr lang="en-US" sz="2400" dirty="0" err="1">
                <a:solidFill>
                  <a:srgbClr val="000000"/>
                </a:solidFill>
              </a:rPr>
              <a:t>Participó</a:t>
            </a:r>
            <a:r>
              <a:rPr lang="en-US" sz="2400" dirty="0">
                <a:solidFill>
                  <a:srgbClr val="000000"/>
                </a:solidFill>
              </a:rPr>
              <a:t> </a:t>
            </a:r>
            <a:r>
              <a:rPr lang="en-US" sz="2400" dirty="0" err="1">
                <a:solidFill>
                  <a:srgbClr val="000000"/>
                </a:solidFill>
              </a:rPr>
              <a:t>también</a:t>
            </a:r>
            <a:r>
              <a:rPr lang="en-US" sz="2400" dirty="0">
                <a:solidFill>
                  <a:srgbClr val="000000"/>
                </a:solidFill>
              </a:rPr>
              <a:t> </a:t>
            </a:r>
            <a:r>
              <a:rPr lang="en-US" sz="2400" dirty="0" err="1">
                <a:solidFill>
                  <a:srgbClr val="000000"/>
                </a:solidFill>
              </a:rPr>
              <a:t>en</a:t>
            </a:r>
            <a:r>
              <a:rPr lang="en-US" sz="2400" dirty="0">
                <a:solidFill>
                  <a:srgbClr val="000000"/>
                </a:solidFill>
              </a:rPr>
              <a:t> expos </a:t>
            </a:r>
            <a:r>
              <a:rPr lang="en-US" sz="2400" dirty="0" err="1">
                <a:solidFill>
                  <a:srgbClr val="000000"/>
                </a:solidFill>
              </a:rPr>
              <a:t>nacionales</a:t>
            </a:r>
            <a:r>
              <a:rPr lang="en-US" sz="2400" dirty="0">
                <a:solidFill>
                  <a:srgbClr val="000000"/>
                </a:solidFill>
              </a:rPr>
              <a:t>, </a:t>
            </a:r>
            <a:r>
              <a:rPr lang="en-US" sz="2400" dirty="0" err="1">
                <a:solidFill>
                  <a:srgbClr val="000000"/>
                </a:solidFill>
              </a:rPr>
              <a:t>como</a:t>
            </a:r>
            <a:r>
              <a:rPr lang="en-US" sz="2400" dirty="0">
                <a:solidFill>
                  <a:srgbClr val="000000"/>
                </a:solidFill>
              </a:rPr>
              <a:t> </a:t>
            </a:r>
            <a:r>
              <a:rPr lang="en-US" sz="2400" dirty="0" err="1">
                <a:solidFill>
                  <a:srgbClr val="000000"/>
                </a:solidFill>
              </a:rPr>
              <a:t>juez</a:t>
            </a:r>
            <a:r>
              <a:rPr lang="en-US" sz="2400" dirty="0">
                <a:solidFill>
                  <a:srgbClr val="000000"/>
                </a:solidFill>
              </a:rPr>
              <a:t> </a:t>
            </a:r>
            <a:r>
              <a:rPr lang="en-US" sz="2400" dirty="0" err="1">
                <a:solidFill>
                  <a:srgbClr val="000000"/>
                </a:solidFill>
              </a:rPr>
              <a:t>en</a:t>
            </a:r>
            <a:r>
              <a:rPr lang="en-US" sz="2400" dirty="0">
                <a:solidFill>
                  <a:srgbClr val="000000"/>
                </a:solidFill>
              </a:rPr>
              <a:t> el </a:t>
            </a:r>
            <a:r>
              <a:rPr lang="en-US" sz="2400" dirty="0" err="1">
                <a:solidFill>
                  <a:srgbClr val="000000"/>
                </a:solidFill>
              </a:rPr>
              <a:t>área</a:t>
            </a:r>
            <a:r>
              <a:rPr lang="en-US" sz="2400" dirty="0">
                <a:solidFill>
                  <a:srgbClr val="000000"/>
                </a:solidFill>
              </a:rPr>
              <a:t> de </a:t>
            </a:r>
            <a:r>
              <a:rPr lang="en-US" sz="2400" dirty="0" err="1">
                <a:solidFill>
                  <a:srgbClr val="000000"/>
                </a:solidFill>
              </a:rPr>
              <a:t>pasteles</a:t>
            </a:r>
            <a:r>
              <a:rPr lang="en-US" sz="2400" dirty="0">
                <a:solidFill>
                  <a:srgbClr val="000000"/>
                </a:solidFill>
              </a:rPr>
              <a:t> </a:t>
            </a:r>
            <a:r>
              <a:rPr lang="en-US" sz="2400" dirty="0" err="1">
                <a:solidFill>
                  <a:srgbClr val="000000"/>
                </a:solidFill>
              </a:rPr>
              <a:t>decorados</a:t>
            </a:r>
            <a:r>
              <a:rPr lang="en-US" sz="2400" dirty="0">
                <a:solidFill>
                  <a:srgbClr val="000000"/>
                </a:solidFill>
              </a:rPr>
              <a:t>, </a:t>
            </a:r>
            <a:r>
              <a:rPr lang="en-US" sz="2400" dirty="0" err="1">
                <a:solidFill>
                  <a:srgbClr val="000000"/>
                </a:solidFill>
              </a:rPr>
              <a:t>dando</a:t>
            </a:r>
            <a:r>
              <a:rPr lang="en-US" sz="2400" dirty="0">
                <a:solidFill>
                  <a:srgbClr val="000000"/>
                </a:solidFill>
              </a:rPr>
              <a:t> demo </a:t>
            </a:r>
            <a:r>
              <a:rPr lang="en-US" sz="2400" dirty="0" err="1">
                <a:solidFill>
                  <a:srgbClr val="000000"/>
                </a:solidFill>
              </a:rPr>
              <a:t>conferencias</a:t>
            </a:r>
            <a:r>
              <a:rPr lang="en-US" sz="2400" dirty="0">
                <a:solidFill>
                  <a:srgbClr val="000000"/>
                </a:solidFill>
              </a:rPr>
              <a:t>, y </a:t>
            </a:r>
            <a:r>
              <a:rPr lang="en-US" sz="2400" dirty="0" err="1">
                <a:solidFill>
                  <a:srgbClr val="000000"/>
                </a:solidFill>
              </a:rPr>
              <a:t>talleres</a:t>
            </a:r>
            <a:r>
              <a:rPr lang="en-US" sz="2400" dirty="0">
                <a:solidFill>
                  <a:srgbClr val="000000"/>
                </a:solidFill>
              </a:rPr>
              <a:t> .</a:t>
            </a:r>
            <a:br>
              <a:rPr lang="en-US" sz="2400" dirty="0">
                <a:solidFill>
                  <a:srgbClr val="000000"/>
                </a:solidFill>
              </a:rPr>
            </a:br>
            <a:r>
              <a:rPr lang="en-US" sz="2400" dirty="0">
                <a:solidFill>
                  <a:srgbClr val="000000"/>
                </a:solidFill>
              </a:rPr>
              <a:t>•A </a:t>
            </a:r>
            <a:r>
              <a:rPr lang="en-US" sz="2400" dirty="0" err="1">
                <a:solidFill>
                  <a:srgbClr val="000000"/>
                </a:solidFill>
              </a:rPr>
              <a:t>tenido</a:t>
            </a:r>
            <a:r>
              <a:rPr lang="en-US" sz="2400" dirty="0">
                <a:solidFill>
                  <a:srgbClr val="000000"/>
                </a:solidFill>
              </a:rPr>
              <a:t> la </a:t>
            </a:r>
            <a:r>
              <a:rPr lang="en-US" sz="2400" dirty="0" err="1">
                <a:solidFill>
                  <a:srgbClr val="000000"/>
                </a:solidFill>
              </a:rPr>
              <a:t>oportunidad</a:t>
            </a:r>
            <a:r>
              <a:rPr lang="en-US" sz="2400" dirty="0">
                <a:solidFill>
                  <a:srgbClr val="000000"/>
                </a:solidFill>
              </a:rPr>
              <a:t> de ser </a:t>
            </a:r>
            <a:r>
              <a:rPr lang="en-US" sz="2400" dirty="0" err="1">
                <a:solidFill>
                  <a:srgbClr val="000000"/>
                </a:solidFill>
              </a:rPr>
              <a:t>Pionera</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nuestro</a:t>
            </a:r>
            <a:r>
              <a:rPr lang="en-US" sz="2400" dirty="0">
                <a:solidFill>
                  <a:srgbClr val="000000"/>
                </a:solidFill>
              </a:rPr>
              <a:t> </a:t>
            </a:r>
            <a:r>
              <a:rPr lang="en-US" sz="2400" dirty="0" err="1">
                <a:solidFill>
                  <a:srgbClr val="000000"/>
                </a:solidFill>
              </a:rPr>
              <a:t>país</a:t>
            </a:r>
            <a:r>
              <a:rPr lang="en-US" sz="2400" dirty="0">
                <a:solidFill>
                  <a:srgbClr val="000000"/>
                </a:solidFill>
              </a:rPr>
              <a:t> de </a:t>
            </a:r>
            <a:r>
              <a:rPr lang="en-US" sz="2400" dirty="0" err="1">
                <a:solidFill>
                  <a:srgbClr val="000000"/>
                </a:solidFill>
              </a:rPr>
              <a:t>viajar</a:t>
            </a:r>
            <a:r>
              <a:rPr lang="en-US" sz="2400" dirty="0">
                <a:solidFill>
                  <a:srgbClr val="000000"/>
                </a:solidFill>
              </a:rPr>
              <a:t> al </a:t>
            </a:r>
            <a:r>
              <a:rPr lang="en-US" sz="2400" dirty="0" err="1">
                <a:solidFill>
                  <a:srgbClr val="000000"/>
                </a:solidFill>
              </a:rPr>
              <a:t>extranjero</a:t>
            </a:r>
            <a:r>
              <a:rPr lang="en-US" sz="2400" dirty="0">
                <a:solidFill>
                  <a:srgbClr val="000000"/>
                </a:solidFill>
              </a:rPr>
              <a:t> para </a:t>
            </a:r>
            <a:r>
              <a:rPr lang="en-US" sz="2400" dirty="0" err="1">
                <a:solidFill>
                  <a:srgbClr val="000000"/>
                </a:solidFill>
              </a:rPr>
              <a:t>impartir</a:t>
            </a:r>
            <a:r>
              <a:rPr lang="en-US" sz="2400" dirty="0">
                <a:solidFill>
                  <a:srgbClr val="000000"/>
                </a:solidFill>
              </a:rPr>
              <a:t> sus </a:t>
            </a:r>
            <a:r>
              <a:rPr lang="en-US" sz="2400" dirty="0" err="1">
                <a:solidFill>
                  <a:srgbClr val="000000"/>
                </a:solidFill>
              </a:rPr>
              <a:t>propias</a:t>
            </a:r>
            <a:r>
              <a:rPr lang="en-US" sz="2400" dirty="0">
                <a:solidFill>
                  <a:srgbClr val="000000"/>
                </a:solidFill>
              </a:rPr>
              <a:t> </a:t>
            </a:r>
            <a:r>
              <a:rPr lang="en-US" sz="2400" dirty="0" err="1">
                <a:solidFill>
                  <a:srgbClr val="000000"/>
                </a:solidFill>
              </a:rPr>
              <a:t>técnicas</a:t>
            </a:r>
            <a:r>
              <a:rPr lang="en-US" sz="2400" dirty="0">
                <a:solidFill>
                  <a:srgbClr val="000000"/>
                </a:solidFill>
              </a:rPr>
              <a:t> de </a:t>
            </a:r>
            <a:r>
              <a:rPr lang="en-US" sz="2400" dirty="0" err="1">
                <a:solidFill>
                  <a:srgbClr val="000000"/>
                </a:solidFill>
              </a:rPr>
              <a:t>enseñanza</a:t>
            </a:r>
            <a:r>
              <a:rPr lang="en-US" sz="2400" dirty="0">
                <a:solidFill>
                  <a:srgbClr val="000000"/>
                </a:solidFill>
              </a:rPr>
              <a:t> </a:t>
            </a:r>
            <a:r>
              <a:rPr lang="en-US" sz="2400" dirty="0" err="1">
                <a:solidFill>
                  <a:srgbClr val="000000"/>
                </a:solidFill>
              </a:rPr>
              <a:t>en</a:t>
            </a:r>
            <a:r>
              <a:rPr lang="en-US" sz="2400" dirty="0">
                <a:solidFill>
                  <a:srgbClr val="000000"/>
                </a:solidFill>
              </a:rPr>
              <a:t> el </a:t>
            </a:r>
            <a:r>
              <a:rPr lang="en-US" sz="2400" dirty="0" err="1">
                <a:solidFill>
                  <a:srgbClr val="000000"/>
                </a:solidFill>
              </a:rPr>
              <a:t>arte</a:t>
            </a:r>
            <a:r>
              <a:rPr lang="en-US" sz="2400" dirty="0">
                <a:solidFill>
                  <a:srgbClr val="000000"/>
                </a:solidFill>
              </a:rPr>
              <a:t> del </a:t>
            </a:r>
            <a:r>
              <a:rPr lang="en-US" sz="2400" dirty="0" err="1">
                <a:solidFill>
                  <a:srgbClr val="000000"/>
                </a:solidFill>
              </a:rPr>
              <a:t>azúcar</a:t>
            </a:r>
            <a:r>
              <a:rPr lang="en-US" sz="2400" dirty="0">
                <a:solidFill>
                  <a:srgbClr val="000000"/>
                </a:solidFill>
              </a:rPr>
              <a:t>.</a:t>
            </a:r>
            <a:br>
              <a:rPr lang="en-US" sz="2400" dirty="0">
                <a:solidFill>
                  <a:srgbClr val="000000"/>
                </a:solidFill>
              </a:rPr>
            </a:br>
            <a:r>
              <a:rPr lang="en-US" sz="2400" dirty="0">
                <a:solidFill>
                  <a:srgbClr val="000000"/>
                </a:solidFill>
              </a:rPr>
              <a:t>•</a:t>
            </a:r>
            <a:r>
              <a:rPr lang="en-US" sz="2400" dirty="0" err="1">
                <a:solidFill>
                  <a:srgbClr val="000000"/>
                </a:solidFill>
              </a:rPr>
              <a:t>Países</a:t>
            </a:r>
            <a:r>
              <a:rPr lang="en-US" sz="2400" dirty="0">
                <a:solidFill>
                  <a:srgbClr val="000000"/>
                </a:solidFill>
              </a:rPr>
              <a:t> </a:t>
            </a:r>
            <a:r>
              <a:rPr lang="en-US" sz="2400" dirty="0" err="1">
                <a:solidFill>
                  <a:srgbClr val="000000"/>
                </a:solidFill>
              </a:rPr>
              <a:t>como</a:t>
            </a:r>
            <a:r>
              <a:rPr lang="en-US" sz="2400" dirty="0">
                <a:solidFill>
                  <a:srgbClr val="000000"/>
                </a:solidFill>
              </a:rPr>
              <a:t>: </a:t>
            </a:r>
            <a:r>
              <a:rPr lang="en-US" sz="2400" dirty="0" err="1">
                <a:solidFill>
                  <a:srgbClr val="000000"/>
                </a:solidFill>
              </a:rPr>
              <a:t>Brasil</a:t>
            </a:r>
            <a:r>
              <a:rPr lang="en-US" sz="2400" dirty="0">
                <a:solidFill>
                  <a:srgbClr val="000000"/>
                </a:solidFill>
              </a:rPr>
              <a:t>, Costa Rica, </a:t>
            </a:r>
            <a:r>
              <a:rPr lang="en-US" sz="2400" dirty="0" err="1">
                <a:solidFill>
                  <a:srgbClr val="000000"/>
                </a:solidFill>
              </a:rPr>
              <a:t>Usa</a:t>
            </a:r>
            <a:r>
              <a:rPr lang="en-US" sz="2400" dirty="0">
                <a:solidFill>
                  <a:srgbClr val="000000"/>
                </a:solidFill>
              </a:rPr>
              <a:t>, (Chicago, San Francisco, Los Angeles), Perú, entre </a:t>
            </a:r>
            <a:r>
              <a:rPr lang="en-US" sz="2400" dirty="0" err="1">
                <a:solidFill>
                  <a:srgbClr val="000000"/>
                </a:solidFill>
              </a:rPr>
              <a:t>otros</a:t>
            </a:r>
            <a:endParaRPr lang="en-US" sz="2400" dirty="0">
              <a:solidFill>
                <a:srgbClr val="000000"/>
              </a:solidFill>
            </a:endParaRPr>
          </a:p>
        </p:txBody>
      </p:sp>
    </p:spTree>
    <p:extLst>
      <p:ext uri="{BB962C8B-B14F-4D97-AF65-F5344CB8AC3E}">
        <p14:creationId xmlns:p14="http://schemas.microsoft.com/office/powerpoint/2010/main" val="3987067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Resultado de imagen para irving quiroz">
            <a:extLst>
              <a:ext uri="{FF2B5EF4-FFF2-40B4-BE49-F238E27FC236}">
                <a16:creationId xmlns:a16="http://schemas.microsoft.com/office/drawing/2014/main" id="{42143F39-1E13-4B77-B1B3-8FD6CD3CDBBE}"/>
              </a:ext>
            </a:extLst>
          </p:cNvPr>
          <p:cNvPicPr/>
          <p:nvPr/>
        </p:nvPicPr>
        <p:blipFill rotWithShape="1">
          <a:blip r:embed="rId2" cstate="print">
            <a:alphaModFix/>
            <a:extLst>
              <a:ext uri="{28A0092B-C50C-407E-A947-70E740481C1C}">
                <a14:useLocalDpi xmlns:a14="http://schemas.microsoft.com/office/drawing/2010/main" val="0"/>
              </a:ext>
            </a:extLst>
          </a:blip>
          <a:srcRect l="12575" r="40574" b="-1"/>
          <a:stretch/>
        </p:blipFill>
        <p:spPr bwMode="auto">
          <a:xfrm>
            <a:off x="5797543" y="10"/>
            <a:ext cx="6394152" cy="6857990"/>
          </a:xfrm>
          <a:prstGeom prst="rect">
            <a:avLst/>
          </a:prstGeom>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2D8204D6-54A7-44E1-8584-2A1C68C6DA52}"/>
              </a:ext>
            </a:extLst>
          </p:cNvPr>
          <p:cNvSpPr>
            <a:spLocks noGrp="1"/>
          </p:cNvSpPr>
          <p:nvPr>
            <p:ph idx="1"/>
          </p:nvPr>
        </p:nvSpPr>
        <p:spPr>
          <a:xfrm>
            <a:off x="1" y="0"/>
            <a:ext cx="5511800" cy="6857990"/>
          </a:xfrm>
        </p:spPr>
        <p:txBody>
          <a:bodyPr anchor="ctr">
            <a:normAutofit/>
          </a:bodyPr>
          <a:lstStyle/>
          <a:p>
            <a:pPr marL="0" indent="0" algn="ctr">
              <a:buNone/>
            </a:pPr>
            <a:r>
              <a:rPr lang="es-MX" sz="2000" b="1" dirty="0">
                <a:solidFill>
                  <a:srgbClr val="000000"/>
                </a:solidFill>
              </a:rPr>
              <a:t>CHEF: IRVING QUIROZ.</a:t>
            </a:r>
            <a:endParaRPr lang="es-MX" sz="2000" dirty="0">
              <a:solidFill>
                <a:srgbClr val="000000"/>
              </a:solidFill>
            </a:endParaRPr>
          </a:p>
          <a:p>
            <a:pPr marL="0" indent="0" algn="ctr">
              <a:buNone/>
            </a:pPr>
            <a:r>
              <a:rPr lang="es-MX" sz="2000" b="1" dirty="0">
                <a:solidFill>
                  <a:srgbClr val="000000"/>
                </a:solidFill>
              </a:rPr>
              <a:t>DEMOCLASS: “TENDENCIAS, PAN ARTESANAL EN CASA”.</a:t>
            </a:r>
            <a:endParaRPr lang="es-MX" sz="2000" dirty="0">
              <a:solidFill>
                <a:srgbClr val="000000"/>
              </a:solidFill>
            </a:endParaRPr>
          </a:p>
          <a:p>
            <a:pPr marL="0" indent="0">
              <a:buNone/>
            </a:pPr>
            <a:endParaRPr lang="es-MX" sz="2000" dirty="0">
              <a:solidFill>
                <a:srgbClr val="000000"/>
              </a:solidFill>
            </a:endParaRPr>
          </a:p>
          <a:p>
            <a:pPr marL="0" indent="0">
              <a:buNone/>
            </a:pPr>
            <a:r>
              <a:rPr lang="es-MX" sz="2000" dirty="0">
                <a:solidFill>
                  <a:srgbClr val="000000"/>
                </a:solidFill>
              </a:rPr>
              <a:t>Irving Quiroz es chef repostero mexicano, aprendiz eterno de la pastelería. Ha mostrado su pastelería en diversos festivales en México y en el extranjero.</a:t>
            </a:r>
          </a:p>
          <a:p>
            <a:pPr marL="0" indent="0">
              <a:buNone/>
            </a:pPr>
            <a:r>
              <a:rPr lang="es-MX" sz="2000" dirty="0">
                <a:solidFill>
                  <a:srgbClr val="000000"/>
                </a:solidFill>
              </a:rPr>
              <a:t>Es autor del libro "Panes Mexicanos" de la editorial Larousse donde se rinde un homenaje a la panadería mexicana.</a:t>
            </a:r>
          </a:p>
          <a:p>
            <a:pPr marL="0" indent="0">
              <a:buNone/>
            </a:pPr>
            <a:r>
              <a:rPr lang="es-MX" sz="2000" b="1" dirty="0">
                <a:solidFill>
                  <a:srgbClr val="000000"/>
                </a:solidFill>
              </a:rPr>
              <a:t>La panadería mexicana</a:t>
            </a:r>
            <a:r>
              <a:rPr lang="es-MX" sz="2000" dirty="0">
                <a:solidFill>
                  <a:srgbClr val="000000"/>
                </a:solidFill>
              </a:rPr>
              <a:t> ayuda a la preservación de diferentes recetas regionales que podrían perderse con el tiempo. </a:t>
            </a:r>
            <a:r>
              <a:rPr lang="es-MX" sz="2000" b="1" dirty="0">
                <a:solidFill>
                  <a:srgbClr val="000000"/>
                </a:solidFill>
              </a:rPr>
              <a:t>Él logró rescatar versiones tradicionales y familiares que la gente guardaba con recelo y compartirlas con todo el mundo,</a:t>
            </a:r>
            <a:r>
              <a:rPr lang="es-MX" sz="2000" dirty="0">
                <a:solidFill>
                  <a:srgbClr val="000000"/>
                </a:solidFill>
              </a:rPr>
              <a:t> logrando acercar al lector al maravilloso oficio de la panadería. No pierdas más tiempo y comienza a crear deliciosos manjares desde la comodidad de tu casa.</a:t>
            </a:r>
          </a:p>
          <a:p>
            <a:endParaRPr lang="es-MX" sz="1300" dirty="0">
              <a:solidFill>
                <a:srgbClr val="000000"/>
              </a:solidFill>
            </a:endParaRPr>
          </a:p>
        </p:txBody>
      </p:sp>
    </p:spTree>
    <p:extLst>
      <p:ext uri="{BB962C8B-B14F-4D97-AF65-F5344CB8AC3E}">
        <p14:creationId xmlns:p14="http://schemas.microsoft.com/office/powerpoint/2010/main" val="255706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La imagen puede contener: 3 personas, incluido Vinixxa Anguas, personas sonriendo">
            <a:extLst>
              <a:ext uri="{FF2B5EF4-FFF2-40B4-BE49-F238E27FC236}">
                <a16:creationId xmlns:a16="http://schemas.microsoft.com/office/drawing/2014/main" id="{6117C3BF-5DE6-4B16-BC6B-5E3B336A82D1}"/>
              </a:ext>
            </a:extLst>
          </p:cNvPr>
          <p:cNvPicPr/>
          <p:nvPr/>
        </p:nvPicPr>
        <p:blipFill rotWithShape="1">
          <a:blip r:embed="rId2" cstate="print">
            <a:extLst>
              <a:ext uri="{28A0092B-C50C-407E-A947-70E740481C1C}">
                <a14:useLocalDpi xmlns:a14="http://schemas.microsoft.com/office/drawing/2010/main" val="0"/>
              </a:ext>
            </a:extLst>
          </a:blip>
          <a:srcRect b="14879"/>
          <a:stretch/>
        </p:blipFill>
        <p:spPr bwMode="auto">
          <a:xfrm>
            <a:off x="-11909" y="10"/>
            <a:ext cx="6324601" cy="6857990"/>
          </a:xfrm>
          <a:prstGeom prst="rect">
            <a:avLst/>
          </a:prstGeom>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37C548CB-E458-4A58-A759-5C8FFC6E85EE}"/>
              </a:ext>
            </a:extLst>
          </p:cNvPr>
          <p:cNvSpPr>
            <a:spLocks noGrp="1"/>
          </p:cNvSpPr>
          <p:nvPr>
            <p:ph idx="1"/>
          </p:nvPr>
        </p:nvSpPr>
        <p:spPr>
          <a:xfrm>
            <a:off x="6751321" y="0"/>
            <a:ext cx="4869179" cy="6858000"/>
          </a:xfrm>
        </p:spPr>
        <p:txBody>
          <a:bodyPr anchor="b">
            <a:normAutofit/>
          </a:bodyPr>
          <a:lstStyle/>
          <a:p>
            <a:pPr marL="0" indent="0" algn="ctr">
              <a:buNone/>
            </a:pPr>
            <a:r>
              <a:rPr lang="es-MX" b="1" dirty="0">
                <a:solidFill>
                  <a:srgbClr val="000000"/>
                </a:solidFill>
              </a:rPr>
              <a:t>CHEF: CHOCOLATERA VINIXXA ANGUAS.</a:t>
            </a:r>
            <a:endParaRPr lang="es-MX" dirty="0">
              <a:solidFill>
                <a:srgbClr val="000000"/>
              </a:solidFill>
            </a:endParaRPr>
          </a:p>
          <a:p>
            <a:pPr marL="0" indent="0" algn="ctr">
              <a:buNone/>
            </a:pPr>
            <a:r>
              <a:rPr lang="es-MX" b="1" dirty="0">
                <a:solidFill>
                  <a:srgbClr val="000000"/>
                </a:solidFill>
              </a:rPr>
              <a:t>CONFERENCIA “REPOSTERÍA A LA MEXICANA”</a:t>
            </a:r>
            <a:endParaRPr lang="es-MX" dirty="0">
              <a:solidFill>
                <a:srgbClr val="000000"/>
              </a:solidFill>
            </a:endParaRPr>
          </a:p>
          <a:p>
            <a:pPr marL="0" indent="0">
              <a:buNone/>
            </a:pPr>
            <a:r>
              <a:rPr lang="es-MX" dirty="0">
                <a:solidFill>
                  <a:srgbClr val="000000"/>
                </a:solidFill>
              </a:rPr>
              <a:t>                   </a:t>
            </a:r>
          </a:p>
          <a:p>
            <a:pPr marL="0" indent="0">
              <a:buNone/>
            </a:pPr>
            <a:r>
              <a:rPr lang="es-MX" dirty="0">
                <a:solidFill>
                  <a:srgbClr val="000000"/>
                </a:solidFill>
              </a:rPr>
              <a:t>Postres regionales, cocadas, frailes, boca de payaso entre muchos más es lo que la chef compartirá al público la manera en la cual estos postres nos representan y cómo influyen en la gastronomía, a su vez como elaborarlos para darles un toque contemporáneo.</a:t>
            </a:r>
          </a:p>
          <a:p>
            <a:endParaRPr lang="es-MX" sz="1800" dirty="0">
              <a:solidFill>
                <a:srgbClr val="000000"/>
              </a:solidFill>
            </a:endParaRPr>
          </a:p>
        </p:txBody>
      </p:sp>
    </p:spTree>
    <p:extLst>
      <p:ext uri="{BB962C8B-B14F-4D97-AF65-F5344CB8AC3E}">
        <p14:creationId xmlns:p14="http://schemas.microsoft.com/office/powerpoint/2010/main" val="105540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La imagen puede contener: 2 personas, personas sonriendo, personas sentadas">
            <a:extLst>
              <a:ext uri="{FF2B5EF4-FFF2-40B4-BE49-F238E27FC236}">
                <a16:creationId xmlns:a16="http://schemas.microsoft.com/office/drawing/2014/main" id="{D3317839-982D-4E29-A9B0-A83243E1CA18}"/>
              </a:ext>
            </a:extLst>
          </p:cNvPr>
          <p:cNvPicPr/>
          <p:nvPr/>
        </p:nvPicPr>
        <p:blipFill rotWithShape="1">
          <a:blip r:embed="rId2">
            <a:alphaModFix/>
            <a:extLst>
              <a:ext uri="{28A0092B-C50C-407E-A947-70E740481C1C}">
                <a14:useLocalDpi xmlns:a14="http://schemas.microsoft.com/office/drawing/2010/main" val="0"/>
              </a:ext>
            </a:extLst>
          </a:blip>
          <a:srcRect l="6763"/>
          <a:stretch/>
        </p:blipFill>
        <p:spPr bwMode="auto">
          <a:xfrm>
            <a:off x="5797543" y="10"/>
            <a:ext cx="6394152" cy="6857990"/>
          </a:xfrm>
          <a:prstGeom prst="rect">
            <a:avLst/>
          </a:prstGeom>
          <a:noFill/>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CECAA8A5-B585-49AB-A8A5-FDB9A4B9D441}"/>
              </a:ext>
            </a:extLst>
          </p:cNvPr>
          <p:cNvSpPr>
            <a:spLocks noGrp="1"/>
          </p:cNvSpPr>
          <p:nvPr>
            <p:ph idx="1"/>
          </p:nvPr>
        </p:nvSpPr>
        <p:spPr>
          <a:xfrm>
            <a:off x="600891" y="0"/>
            <a:ext cx="4910909" cy="6857990"/>
          </a:xfrm>
        </p:spPr>
        <p:txBody>
          <a:bodyPr anchor="ctr">
            <a:normAutofit/>
          </a:bodyPr>
          <a:lstStyle/>
          <a:p>
            <a:pPr marL="0" indent="0" algn="ctr">
              <a:buNone/>
            </a:pPr>
            <a:r>
              <a:rPr lang="es-MX" sz="2400" b="1" dirty="0">
                <a:solidFill>
                  <a:srgbClr val="000000"/>
                </a:solidFill>
              </a:rPr>
              <a:t>DUEÑA DE BENDITO PASTEL BAKERY  </a:t>
            </a:r>
            <a:endParaRPr lang="es-MX" sz="2400" dirty="0">
              <a:solidFill>
                <a:srgbClr val="000000"/>
              </a:solidFill>
            </a:endParaRPr>
          </a:p>
          <a:p>
            <a:pPr marL="0" indent="0" algn="ctr">
              <a:buNone/>
            </a:pPr>
            <a:r>
              <a:rPr lang="es-MX" sz="2400" b="1" dirty="0">
                <a:solidFill>
                  <a:srgbClr val="000000"/>
                </a:solidFill>
              </a:rPr>
              <a:t>“TALLER DE GALLETAS”</a:t>
            </a:r>
            <a:endParaRPr lang="es-MX" sz="2400" dirty="0">
              <a:solidFill>
                <a:srgbClr val="000000"/>
              </a:solidFill>
            </a:endParaRPr>
          </a:p>
          <a:p>
            <a:pPr marL="0" indent="0">
              <a:buNone/>
            </a:pPr>
            <a:endParaRPr lang="es-MX" sz="2400" dirty="0">
              <a:solidFill>
                <a:srgbClr val="000000"/>
              </a:solidFill>
            </a:endParaRPr>
          </a:p>
          <a:p>
            <a:pPr marL="0" indent="0">
              <a:buNone/>
            </a:pPr>
            <a:r>
              <a:rPr lang="es-MX" sz="2400" dirty="0">
                <a:solidFill>
                  <a:srgbClr val="000000"/>
                </a:solidFill>
              </a:rPr>
              <a:t>Bendito pastel es un equipo de repostería compuesto por madre e hija.</a:t>
            </a:r>
          </a:p>
          <a:p>
            <a:pPr marL="0" indent="0">
              <a:buNone/>
            </a:pPr>
            <a:r>
              <a:rPr lang="es-MX" sz="2400" dirty="0">
                <a:solidFill>
                  <a:srgbClr val="000000"/>
                </a:solidFill>
              </a:rPr>
              <a:t>Lis estudio diseño gráfico, y por asares del destino llega al mundo de la repostería quien con ayuda de su madre van forjando este equipo.     </a:t>
            </a:r>
          </a:p>
          <a:p>
            <a:pPr marL="0" indent="0">
              <a:buNone/>
            </a:pPr>
            <a:r>
              <a:rPr lang="es-MX" sz="2400" dirty="0">
                <a:solidFill>
                  <a:srgbClr val="000000"/>
                </a:solidFill>
              </a:rPr>
              <a:t>Comenzaron vendiendo cupcakes y pasteles y con el paso del tiempo fueron mejorando técnicas. Concurso en CDMX ganando el primer lugar en repostería como mejor pastel temática México </a:t>
            </a:r>
          </a:p>
          <a:p>
            <a:endParaRPr lang="es-MX" sz="1600" dirty="0">
              <a:solidFill>
                <a:srgbClr val="000000"/>
              </a:solidFill>
            </a:endParaRPr>
          </a:p>
        </p:txBody>
      </p:sp>
    </p:spTree>
    <p:extLst>
      <p:ext uri="{BB962C8B-B14F-4D97-AF65-F5344CB8AC3E}">
        <p14:creationId xmlns:p14="http://schemas.microsoft.com/office/powerpoint/2010/main" val="4426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La imagen puede contener: una persona, de pie e interior">
            <a:extLst>
              <a:ext uri="{FF2B5EF4-FFF2-40B4-BE49-F238E27FC236}">
                <a16:creationId xmlns:a16="http://schemas.microsoft.com/office/drawing/2014/main" id="{B505B7F4-3C8F-497E-BDDF-3FC26CFF278C}"/>
              </a:ext>
            </a:extLst>
          </p:cNvPr>
          <p:cNvPicPr/>
          <p:nvPr/>
        </p:nvPicPr>
        <p:blipFill rotWithShape="1">
          <a:blip r:embed="rId2" cstate="print">
            <a:extLst>
              <a:ext uri="{28A0092B-C50C-407E-A947-70E740481C1C}">
                <a14:useLocalDpi xmlns:a14="http://schemas.microsoft.com/office/drawing/2010/main" val="0"/>
              </a:ext>
            </a:extLst>
          </a:blip>
          <a:srcRect l="7778"/>
          <a:stretch/>
        </p:blipFill>
        <p:spPr bwMode="auto">
          <a:xfrm>
            <a:off x="-11909" y="10"/>
            <a:ext cx="6324601" cy="6857990"/>
          </a:xfrm>
          <a:prstGeom prst="rect">
            <a:avLst/>
          </a:prstGeom>
          <a:noFill/>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2C1D38F8-AF1C-4403-BC80-8E9865DB3AAE}"/>
              </a:ext>
            </a:extLst>
          </p:cNvPr>
          <p:cNvSpPr>
            <a:spLocks noGrp="1"/>
          </p:cNvSpPr>
          <p:nvPr>
            <p:ph idx="1"/>
          </p:nvPr>
        </p:nvSpPr>
        <p:spPr>
          <a:xfrm>
            <a:off x="6751321" y="-190500"/>
            <a:ext cx="4869179" cy="7048500"/>
          </a:xfrm>
        </p:spPr>
        <p:txBody>
          <a:bodyPr anchor="b">
            <a:normAutofit/>
          </a:bodyPr>
          <a:lstStyle/>
          <a:p>
            <a:pPr marL="0" indent="0" algn="ctr">
              <a:buNone/>
            </a:pPr>
            <a:r>
              <a:rPr lang="es-MX" sz="2000" b="1" dirty="0">
                <a:solidFill>
                  <a:srgbClr val="000000"/>
                </a:solidFill>
              </a:rPr>
              <a:t>CHEF: ALEJANDRO LECHUGA.</a:t>
            </a:r>
            <a:endParaRPr lang="es-MX" sz="2000" dirty="0">
              <a:solidFill>
                <a:srgbClr val="000000"/>
              </a:solidFill>
            </a:endParaRPr>
          </a:p>
          <a:p>
            <a:pPr marL="0" indent="0" algn="ctr">
              <a:buNone/>
            </a:pPr>
            <a:r>
              <a:rPr lang="es-MX" sz="2000" b="1" dirty="0">
                <a:solidFill>
                  <a:srgbClr val="000000"/>
                </a:solidFill>
              </a:rPr>
              <a:t>CONFERENCIA: “REPOSTERÍA DE VANGUARDIA”</a:t>
            </a:r>
            <a:endParaRPr lang="es-MX" sz="2000" dirty="0">
              <a:solidFill>
                <a:srgbClr val="000000"/>
              </a:solidFill>
            </a:endParaRPr>
          </a:p>
          <a:p>
            <a:pPr marL="0" indent="0" algn="ctr">
              <a:buNone/>
            </a:pPr>
            <a:r>
              <a:rPr lang="es-MX" sz="2000" b="1" dirty="0">
                <a:solidFill>
                  <a:srgbClr val="000000"/>
                </a:solidFill>
              </a:rPr>
              <a:t> </a:t>
            </a:r>
            <a:endParaRPr lang="es-MX" sz="2000" dirty="0">
              <a:solidFill>
                <a:srgbClr val="000000"/>
              </a:solidFill>
            </a:endParaRPr>
          </a:p>
          <a:p>
            <a:pPr marL="0" indent="0">
              <a:buNone/>
            </a:pPr>
            <a:r>
              <a:rPr lang="es-MX" sz="2000" dirty="0">
                <a:solidFill>
                  <a:srgbClr val="000000"/>
                </a:solidFill>
              </a:rPr>
              <a:t>Chef repostero mexicano, es Campeón Nacional en la categoría de esculturas artísticas en azúcar en el 2003. Su experiencia internacional empieza cuando representó a México en la competencia más importante de pastelería en Lyon, el Coupé du Monde de la Pattiserie en 2005.Asimismo, ha competido en el World Pastry Team Championship en 2010 y 2012. Durante este último año, inauguró lo que sería su proyecto más importante hasta el momento conocido como Caramell Boutique, su exclusiva línea de repostería, chocolate y confecciones de azúcar que surte a los más refinados establecimientos gourmet y restaurantes.</a:t>
            </a:r>
          </a:p>
          <a:p>
            <a:endParaRPr lang="es-MX" sz="2000" dirty="0">
              <a:solidFill>
                <a:srgbClr val="000000"/>
              </a:solidFill>
            </a:endParaRPr>
          </a:p>
        </p:txBody>
      </p:sp>
    </p:spTree>
    <p:extLst>
      <p:ext uri="{BB962C8B-B14F-4D97-AF65-F5344CB8AC3E}">
        <p14:creationId xmlns:p14="http://schemas.microsoft.com/office/powerpoint/2010/main" val="29274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303B76-6314-4B22-A7DA-FBDF60E765A0}"/>
              </a:ext>
            </a:extLst>
          </p:cNvPr>
          <p:cNvPicPr/>
          <p:nvPr/>
        </p:nvPicPr>
        <p:blipFill rotWithShape="1">
          <a:blip r:embed="rId2">
            <a:alphaModFix/>
            <a:extLst>
              <a:ext uri="{28A0092B-C50C-407E-A947-70E740481C1C}">
                <a14:useLocalDpi xmlns:a14="http://schemas.microsoft.com/office/drawing/2010/main" val="0"/>
              </a:ext>
            </a:extLst>
          </a:blip>
          <a:srcRect r="-1" b="33770"/>
          <a:stretch/>
        </p:blipFill>
        <p:spPr bwMode="auto">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Marcador de contenido 2">
            <a:extLst>
              <a:ext uri="{FF2B5EF4-FFF2-40B4-BE49-F238E27FC236}">
                <a16:creationId xmlns:a16="http://schemas.microsoft.com/office/drawing/2014/main" id="{9829D336-E600-498B-87C2-B51D84157C62}"/>
              </a:ext>
            </a:extLst>
          </p:cNvPr>
          <p:cNvSpPr>
            <a:spLocks noGrp="1"/>
          </p:cNvSpPr>
          <p:nvPr>
            <p:ph idx="1"/>
          </p:nvPr>
        </p:nvSpPr>
        <p:spPr>
          <a:xfrm>
            <a:off x="323850" y="0"/>
            <a:ext cx="5772149" cy="6858000"/>
          </a:xfrm>
        </p:spPr>
        <p:txBody>
          <a:bodyPr anchor="ctr">
            <a:normAutofit/>
          </a:bodyPr>
          <a:lstStyle/>
          <a:p>
            <a:pPr marL="0" indent="0">
              <a:buNone/>
            </a:pPr>
            <a:r>
              <a:rPr lang="es-MX" sz="2400" b="1" dirty="0">
                <a:solidFill>
                  <a:srgbClr val="000000"/>
                </a:solidFill>
              </a:rPr>
              <a:t>CHEF: DAVID LUNA MALDONADO.</a:t>
            </a:r>
            <a:endParaRPr lang="es-MX" sz="2400" dirty="0">
              <a:solidFill>
                <a:srgbClr val="000000"/>
              </a:solidFill>
            </a:endParaRPr>
          </a:p>
          <a:p>
            <a:pPr marL="0" indent="0">
              <a:buNone/>
            </a:pPr>
            <a:r>
              <a:rPr lang="es-MX" sz="2400" b="1" dirty="0">
                <a:solidFill>
                  <a:srgbClr val="000000"/>
                </a:solidFill>
              </a:rPr>
              <a:t>CATADOR DE TEQUILA, VINO Y CERVEZA </a:t>
            </a:r>
            <a:endParaRPr lang="es-MX" sz="2400" dirty="0">
              <a:solidFill>
                <a:srgbClr val="000000"/>
              </a:solidFill>
            </a:endParaRPr>
          </a:p>
          <a:p>
            <a:pPr marL="0" indent="0">
              <a:buNone/>
            </a:pPr>
            <a:r>
              <a:rPr lang="es-MX" sz="2400" dirty="0">
                <a:solidFill>
                  <a:srgbClr val="000000"/>
                </a:solidFill>
              </a:rPr>
              <a:t> </a:t>
            </a:r>
          </a:p>
          <a:p>
            <a:pPr marL="0" indent="0">
              <a:buNone/>
            </a:pPr>
            <a:r>
              <a:rPr lang="es-MX" sz="2400" dirty="0">
                <a:solidFill>
                  <a:srgbClr val="000000"/>
                </a:solidFill>
              </a:rPr>
              <a:t>Diplomado en administración de información y en enseñanza para nivel superior</a:t>
            </a:r>
          </a:p>
          <a:p>
            <a:pPr marL="0" indent="0">
              <a:buNone/>
            </a:pPr>
            <a:r>
              <a:rPr lang="es-MX" sz="2400" dirty="0">
                <a:solidFill>
                  <a:srgbClr val="000000"/>
                </a:solidFill>
              </a:rPr>
              <a:t>Chef Instructor de gastronomía del Centro Universitario Felipe Carrillo Puerto de las materias de Cocina Mexicana, Yucateca, española, Pescados y Mariscos, Historia de la Gastronomía Mexicana etc. </a:t>
            </a:r>
          </a:p>
          <a:p>
            <a:pPr marL="0" indent="0">
              <a:buNone/>
            </a:pPr>
            <a:r>
              <a:rPr lang="es-MX" sz="2400" dirty="0">
                <a:solidFill>
                  <a:srgbClr val="000000"/>
                </a:solidFill>
              </a:rPr>
              <a:t>Asesor y creador de menús de restaurantes del sureste de México. </a:t>
            </a:r>
          </a:p>
          <a:p>
            <a:pPr marL="0" indent="0">
              <a:buNone/>
            </a:pPr>
            <a:r>
              <a:rPr lang="es-MX" sz="2400" dirty="0">
                <a:solidFill>
                  <a:srgbClr val="000000"/>
                </a:solidFill>
              </a:rPr>
              <a:t>Él nos enseñara a maridar con tequila, vino y cerveza la comida típica y tradicional.</a:t>
            </a:r>
          </a:p>
          <a:p>
            <a:endParaRPr lang="es-MX" sz="1600" dirty="0">
              <a:solidFill>
                <a:srgbClr val="000000"/>
              </a:solidFill>
            </a:endParaRPr>
          </a:p>
        </p:txBody>
      </p:sp>
    </p:spTree>
    <p:extLst>
      <p:ext uri="{BB962C8B-B14F-4D97-AF65-F5344CB8AC3E}">
        <p14:creationId xmlns:p14="http://schemas.microsoft.com/office/powerpoint/2010/main" val="46999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194210B0-AB89-4FE6-9526-FD6295DD46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643"/>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A2A7579-8CBB-4842-AE93-D942F2120F20}"/>
              </a:ext>
            </a:extLst>
          </p:cNvPr>
          <p:cNvSpPr>
            <a:spLocks noGrp="1"/>
          </p:cNvSpPr>
          <p:nvPr>
            <p:ph idx="1"/>
          </p:nvPr>
        </p:nvSpPr>
        <p:spPr>
          <a:xfrm>
            <a:off x="411186" y="2670653"/>
            <a:ext cx="5194800" cy="4187347"/>
          </a:xfrm>
        </p:spPr>
        <p:txBody>
          <a:bodyPr anchor="ctr">
            <a:normAutofit fontScale="85000" lnSpcReduction="10000"/>
          </a:bodyPr>
          <a:lstStyle/>
          <a:p>
            <a:pPr marL="0" indent="0">
              <a:buNone/>
            </a:pPr>
            <a:r>
              <a:rPr lang="es-ES" sz="3200" b="1" dirty="0"/>
              <a:t>¿QUÉ SE PRETENDE CON ESTE CONGRESO?</a:t>
            </a:r>
            <a:endParaRPr lang="es-MX" sz="3200" dirty="0"/>
          </a:p>
          <a:p>
            <a:r>
              <a:rPr lang="es-ES" sz="3200" dirty="0"/>
              <a:t>Dar a conocer muestras tradiciones y costumbres gastronómicas a través de ponencias, talleres y clases demo, las cuales tienen el afán de que el público que asista al congreso conozca y aprenda las distintas técnicas de cocción, emplatado así como a su vez la preparación de estos productos.</a:t>
            </a:r>
            <a:endParaRPr lang="es-MX" sz="3200" dirty="0"/>
          </a:p>
          <a:p>
            <a:endParaRPr lang="es-MX" sz="1800" dirty="0"/>
          </a:p>
        </p:txBody>
      </p:sp>
    </p:spTree>
    <p:extLst>
      <p:ext uri="{BB962C8B-B14F-4D97-AF65-F5344CB8AC3E}">
        <p14:creationId xmlns:p14="http://schemas.microsoft.com/office/powerpoint/2010/main" val="1171412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39134" r="8991"/>
          <a:stretch/>
        </p:blipFill>
        <p:spPr>
          <a:xfrm>
            <a:off x="-11909" y="10"/>
            <a:ext cx="6324601" cy="6857990"/>
          </a:xfrm>
          <a:prstGeom prst="rect">
            <a:avLst/>
          </a:prstGeom>
        </p:spPr>
      </p:pic>
      <p:pic>
        <p:nvPicPr>
          <p:cNvPr id="17" name="Picture 14">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B74D9127-1F7A-40F2-8D7D-E0207C56BDCB}"/>
              </a:ext>
            </a:extLst>
          </p:cNvPr>
          <p:cNvSpPr>
            <a:spLocks noGrp="1"/>
          </p:cNvSpPr>
          <p:nvPr>
            <p:ph idx="1"/>
          </p:nvPr>
        </p:nvSpPr>
        <p:spPr>
          <a:xfrm>
            <a:off x="6751321" y="228600"/>
            <a:ext cx="4869179" cy="6486525"/>
          </a:xfrm>
        </p:spPr>
        <p:txBody>
          <a:bodyPr anchor="b">
            <a:normAutofit/>
          </a:bodyPr>
          <a:lstStyle/>
          <a:p>
            <a:pPr marL="0" indent="0">
              <a:buNone/>
            </a:pPr>
            <a:r>
              <a:rPr lang="es-ES" b="1" dirty="0">
                <a:solidFill>
                  <a:srgbClr val="000000"/>
                </a:solidFill>
              </a:rPr>
              <a:t>MIXOLÓGA: MAFER TEJADA</a:t>
            </a:r>
            <a:endParaRPr lang="es-MX" dirty="0">
              <a:solidFill>
                <a:srgbClr val="000000"/>
              </a:solidFill>
            </a:endParaRPr>
          </a:p>
          <a:p>
            <a:pPr marL="0" indent="0">
              <a:buNone/>
            </a:pPr>
            <a:r>
              <a:rPr lang="es-ES" b="1" dirty="0">
                <a:solidFill>
                  <a:srgbClr val="000000"/>
                </a:solidFill>
              </a:rPr>
              <a:t>SHOW: “EL ARTE DE LA MIXOLOGÍA”.</a:t>
            </a:r>
          </a:p>
          <a:p>
            <a:pPr marL="0" indent="0">
              <a:buNone/>
            </a:pPr>
            <a:endParaRPr lang="es-ES" sz="1400" b="1" dirty="0">
              <a:solidFill>
                <a:srgbClr val="000000"/>
              </a:solidFill>
            </a:endParaRPr>
          </a:p>
          <a:p>
            <a:pPr marL="0" indent="0">
              <a:buNone/>
            </a:pPr>
            <a:endParaRPr lang="es-MX" sz="1400" dirty="0">
              <a:solidFill>
                <a:srgbClr val="000000"/>
              </a:solidFill>
            </a:endParaRPr>
          </a:p>
          <a:p>
            <a:pPr marL="0" indent="0">
              <a:buNone/>
            </a:pPr>
            <a:r>
              <a:rPr lang="es-ES" sz="2000" dirty="0">
                <a:solidFill>
                  <a:srgbClr val="000000"/>
                </a:solidFill>
              </a:rPr>
              <a:t>Mafer Tejada incursionó en el mundo de las bebidas hace cinco años, es ganadora del concurso World Class México cuya final en Sudáfrica la llevó a convertirse en Bartender de Diageo.</a:t>
            </a:r>
            <a:endParaRPr lang="es-MX" sz="2000" dirty="0">
              <a:solidFill>
                <a:srgbClr val="000000"/>
              </a:solidFill>
            </a:endParaRPr>
          </a:p>
          <a:p>
            <a:pPr marL="0" indent="0">
              <a:buNone/>
            </a:pPr>
            <a:r>
              <a:rPr lang="es-ES" sz="2000" dirty="0">
                <a:solidFill>
                  <a:srgbClr val="000000"/>
                </a:solidFill>
              </a:rPr>
              <a:t>El Lassi Orwell es uno de los tragos que ayudaron a Mafer a ganar el título de la "Mejor Bartender de México" en el World Class 2015 México, el que, según los que saben, es el concurso más importante del mundo, donde se reúne el talento más destacado en mixología y coctelería.</a:t>
            </a:r>
            <a:endParaRPr lang="es-MX" sz="2000" dirty="0">
              <a:solidFill>
                <a:srgbClr val="000000"/>
              </a:solidFill>
            </a:endParaRPr>
          </a:p>
          <a:p>
            <a:endParaRPr lang="es-MX" sz="1400" dirty="0">
              <a:solidFill>
                <a:srgbClr val="000000"/>
              </a:solidFill>
            </a:endParaRPr>
          </a:p>
        </p:txBody>
      </p:sp>
    </p:spTree>
    <p:extLst>
      <p:ext uri="{BB962C8B-B14F-4D97-AF65-F5344CB8AC3E}">
        <p14:creationId xmlns:p14="http://schemas.microsoft.com/office/powerpoint/2010/main" val="378076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D5F2E2BA-EF74-4554-AB90-90579C726373}"/>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r="20388" b="2"/>
          <a:stretch/>
        </p:blipFill>
        <p:spPr bwMode="auto">
          <a:xfrm>
            <a:off x="6171305" y="521011"/>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2052" name="Picture 4" descr="Imagen relacionada">
            <a:extLst>
              <a:ext uri="{FF2B5EF4-FFF2-40B4-BE49-F238E27FC236}">
                <a16:creationId xmlns:a16="http://schemas.microsoft.com/office/drawing/2014/main" id="{63FD8381-CFE8-448B-BBF3-B6DBD6DB5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63" r="28273" b="-1"/>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2054" name="Picture 13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DD162CA-413B-41CE-8C6D-21286740AC7F}"/>
              </a:ext>
            </a:extLst>
          </p:cNvPr>
          <p:cNvSpPr>
            <a:spLocks noGrp="1"/>
          </p:cNvSpPr>
          <p:nvPr>
            <p:ph type="title"/>
          </p:nvPr>
        </p:nvSpPr>
        <p:spPr>
          <a:xfrm>
            <a:off x="804998" y="798445"/>
            <a:ext cx="4803636" cy="1311664"/>
          </a:xfrm>
        </p:spPr>
        <p:txBody>
          <a:bodyPr>
            <a:normAutofit/>
          </a:bodyPr>
          <a:lstStyle/>
          <a:p>
            <a:r>
              <a:rPr lang="es-MX" sz="4000" b="1" dirty="0">
                <a:solidFill>
                  <a:srgbClr val="000000"/>
                </a:solidFill>
              </a:rPr>
              <a:t>“Recorrido Turístico” </a:t>
            </a:r>
          </a:p>
        </p:txBody>
      </p:sp>
      <p:sp>
        <p:nvSpPr>
          <p:cNvPr id="3" name="Marcador de contenido 2">
            <a:extLst>
              <a:ext uri="{FF2B5EF4-FFF2-40B4-BE49-F238E27FC236}">
                <a16:creationId xmlns:a16="http://schemas.microsoft.com/office/drawing/2014/main" id="{54E60F0B-919A-4DD4-B0F2-4AF1604DA9AD}"/>
              </a:ext>
            </a:extLst>
          </p:cNvPr>
          <p:cNvSpPr>
            <a:spLocks noGrp="1"/>
          </p:cNvSpPr>
          <p:nvPr>
            <p:ph idx="1"/>
          </p:nvPr>
        </p:nvSpPr>
        <p:spPr>
          <a:xfrm>
            <a:off x="804998" y="2689493"/>
            <a:ext cx="5606942" cy="3700645"/>
          </a:xfrm>
        </p:spPr>
        <p:txBody>
          <a:bodyPr anchor="ctr">
            <a:normAutofit/>
          </a:bodyPr>
          <a:lstStyle/>
          <a:p>
            <a:pPr marL="0" indent="0">
              <a:buNone/>
            </a:pPr>
            <a:r>
              <a:rPr lang="es-MX" dirty="0">
                <a:solidFill>
                  <a:srgbClr val="000000"/>
                </a:solidFill>
              </a:rPr>
              <a:t>Los recorridos se llevaran acabo el día 24 de Mayo del año en curso, dando a conocer como recorridos principales dos lugares turísticos con un horario de:</a:t>
            </a:r>
          </a:p>
          <a:p>
            <a:pPr marL="0" indent="0">
              <a:buNone/>
            </a:pPr>
            <a:endParaRPr lang="es-MX" dirty="0">
              <a:solidFill>
                <a:srgbClr val="000000"/>
              </a:solidFill>
            </a:endParaRPr>
          </a:p>
          <a:p>
            <a:pPr marL="0" indent="0">
              <a:buNone/>
            </a:pPr>
            <a:r>
              <a:rPr lang="es-MX" b="1" dirty="0">
                <a:solidFill>
                  <a:srgbClr val="000000"/>
                </a:solidFill>
              </a:rPr>
              <a:t>Yax-Ha </a:t>
            </a:r>
          </a:p>
          <a:p>
            <a:pPr marL="0" indent="0">
              <a:buNone/>
            </a:pPr>
            <a:endParaRPr lang="es-MX" b="1" dirty="0">
              <a:solidFill>
                <a:srgbClr val="000000"/>
              </a:solidFill>
            </a:endParaRPr>
          </a:p>
          <a:p>
            <a:endParaRPr lang="es-MX" b="1" dirty="0">
              <a:solidFill>
                <a:srgbClr val="000000"/>
              </a:solidFill>
            </a:endParaRPr>
          </a:p>
          <a:p>
            <a:endParaRPr lang="es-MX" dirty="0">
              <a:solidFill>
                <a:srgbClr val="000000"/>
              </a:solidFill>
            </a:endParaRPr>
          </a:p>
        </p:txBody>
      </p:sp>
    </p:spTree>
    <p:extLst>
      <p:ext uri="{BB962C8B-B14F-4D97-AF65-F5344CB8AC3E}">
        <p14:creationId xmlns:p14="http://schemas.microsoft.com/office/powerpoint/2010/main" val="16584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76502"/>
            <a:ext cx="12192000" cy="1325563"/>
          </a:xfr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a:lstStyle/>
          <a:p>
            <a:pPr algn="ctr"/>
            <a:r>
              <a:rPr lang="es-ES_tradnl" b="1" spc="50" dirty="0">
                <a:ln w="0"/>
                <a:solidFill>
                  <a:schemeClr val="tx1"/>
                </a:solidFill>
                <a:effectLst>
                  <a:innerShdw blurRad="63500" dist="50800" dir="13500000">
                    <a:srgbClr val="000000">
                      <a:alpha val="50000"/>
                    </a:srgbClr>
                  </a:innerShdw>
                </a:effectLst>
                <a:cs typeface="Arial" panose="020B0604020202020204" pitchFamily="34" charset="0"/>
              </a:rPr>
              <a:t>“CONCURSO”</a:t>
            </a:r>
            <a:endParaRPr lang="es-MX" b="1" spc="50" dirty="0">
              <a:ln w="0"/>
              <a:solidFill>
                <a:schemeClr val="tx1"/>
              </a:solidFill>
              <a:effectLst>
                <a:innerShdw blurRad="63500" dist="50800" dir="13500000">
                  <a:srgbClr val="000000">
                    <a:alpha val="50000"/>
                  </a:srgbClr>
                </a:innerShdw>
              </a:effectLst>
              <a:cs typeface="Arial" panose="020B0604020202020204" pitchFamily="34" charset="0"/>
            </a:endParaRPr>
          </a:p>
        </p:txBody>
      </p:sp>
    </p:spTree>
    <p:extLst>
      <p:ext uri="{BB962C8B-B14F-4D97-AF65-F5344CB8AC3E}">
        <p14:creationId xmlns:p14="http://schemas.microsoft.com/office/powerpoint/2010/main" val="3214986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pic>
        <p:nvPicPr>
          <p:cNvPr id="6" name="Marcador de contenido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588" t="-14671" r="44972" b="-16561"/>
          <a:stretch/>
        </p:blipFill>
        <p:spPr>
          <a:xfrm>
            <a:off x="-1593982" y="-1239027"/>
            <a:ext cx="6072676" cy="9372879"/>
          </a:xfrm>
          <a:prstGeom prst="ellipse">
            <a:avLst/>
          </a:prstGeom>
          <a:ln>
            <a:noFill/>
          </a:ln>
          <a:effectLst>
            <a:softEdge rad="112500"/>
          </a:effectLst>
        </p:spPr>
      </p:pic>
      <p:sp>
        <p:nvSpPr>
          <p:cNvPr id="11" name="Rectángulo 10"/>
          <p:cNvSpPr/>
          <p:nvPr/>
        </p:nvSpPr>
        <p:spPr>
          <a:xfrm>
            <a:off x="5268685" y="1690688"/>
            <a:ext cx="5274907" cy="4524315"/>
          </a:xfrm>
          <a:prstGeom prst="rect">
            <a:avLst/>
          </a:prstGeom>
        </p:spPr>
        <p:txBody>
          <a:bodyPr wrap="square">
            <a:spAutoFit/>
          </a:bodyPr>
          <a:lstStyle/>
          <a:p>
            <a:pPr algn="ctr"/>
            <a:r>
              <a:rPr lang="es-MX" sz="2400" b="1" dirty="0"/>
              <a:t> </a:t>
            </a:r>
            <a:r>
              <a:rPr lang="es-MX" sz="3600" b="1" dirty="0"/>
              <a:t>PARTICIPANTES</a:t>
            </a:r>
            <a:endParaRPr lang="es-MX" sz="2800" dirty="0"/>
          </a:p>
          <a:p>
            <a:endParaRPr lang="es-MX" sz="2800" dirty="0"/>
          </a:p>
          <a:p>
            <a:pPr algn="just"/>
            <a:r>
              <a:rPr lang="es-MX" sz="2800" dirty="0"/>
              <a:t>Podrán participar todos los estudiantes actuales de la carrera de gastronomía  del Instituto  Campechano y de las escuelas invitadas, sin importar la edad. La participación será en parejas, sin importar los niveles en los que vayan los alumnos</a:t>
            </a:r>
            <a:r>
              <a:rPr lang="es-MX" dirty="0"/>
              <a:t>.</a:t>
            </a:r>
          </a:p>
        </p:txBody>
      </p:sp>
    </p:spTree>
    <p:extLst>
      <p:ext uri="{BB962C8B-B14F-4D97-AF65-F5344CB8AC3E}">
        <p14:creationId xmlns:p14="http://schemas.microsoft.com/office/powerpoint/2010/main" val="521047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94348" y="0"/>
            <a:ext cx="4915189" cy="4239409"/>
          </a:xfrm>
          <a:prstGeom prst="rect">
            <a:avLst/>
          </a:prstGeom>
        </p:spPr>
      </p:pic>
      <p:sp>
        <p:nvSpPr>
          <p:cNvPr id="6" name="Marcador de contenido 5"/>
          <p:cNvSpPr>
            <a:spLocks noGrp="1"/>
          </p:cNvSpPr>
          <p:nvPr>
            <p:ph idx="1"/>
          </p:nvPr>
        </p:nvSpPr>
        <p:spPr>
          <a:xfrm>
            <a:off x="6959082" y="2506662"/>
            <a:ext cx="4965441" cy="4351338"/>
          </a:xfrm>
          <a:prstGeom prst="ellips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endParaRPr lang="es-MX" dirty="0"/>
          </a:p>
          <a:p>
            <a:pPr marL="0" indent="0" algn="ctr">
              <a:buNone/>
            </a:pPr>
            <a:r>
              <a:rPr lang="es-MX" dirty="0">
                <a:solidFill>
                  <a:schemeClr val="tx1"/>
                </a:solidFill>
              </a:rPr>
              <a:t>Deberán haber cubierto la cuota de participación de $200.00 por pareja. </a:t>
            </a:r>
          </a:p>
          <a:p>
            <a:pPr marL="0" indent="0" algn="ctr">
              <a:buNone/>
            </a:pPr>
            <a:endParaRPr lang="es-MX" dirty="0">
              <a:solidFill>
                <a:schemeClr val="tx1"/>
              </a:solidFill>
            </a:endParaRPr>
          </a:p>
          <a:p>
            <a:pPr marL="0" indent="0" algn="ctr">
              <a:buNone/>
            </a:pPr>
            <a:r>
              <a:rPr lang="es-MX" dirty="0">
                <a:solidFill>
                  <a:schemeClr val="tx1"/>
                </a:solidFill>
              </a:rPr>
              <a:t>23 de mayo cierre de las inscripciones del  curso.</a:t>
            </a:r>
          </a:p>
          <a:p>
            <a:pPr marL="0" indent="0" algn="ctr">
              <a:buNone/>
            </a:pPr>
            <a:endParaRPr lang="es-MX" dirty="0">
              <a:solidFill>
                <a:schemeClr val="tx1"/>
              </a:solidFill>
            </a:endParaRPr>
          </a:p>
        </p:txBody>
      </p:sp>
      <p:pic>
        <p:nvPicPr>
          <p:cNvPr id="7" name="Imagen 6"/>
          <p:cNvPicPr>
            <a:picLocks noChangeAspect="1"/>
          </p:cNvPicPr>
          <p:nvPr/>
        </p:nvPicPr>
        <p:blipFill rotWithShape="1">
          <a:blip r:embed="rId3"/>
          <a:srcRect l="9846" t="-5084" r="37871" b="-6664"/>
          <a:stretch/>
        </p:blipFill>
        <p:spPr>
          <a:xfrm>
            <a:off x="-1317664" y="-457201"/>
            <a:ext cx="5168081" cy="7865707"/>
          </a:xfrm>
          <a:prstGeom prst="ellipse">
            <a:avLst/>
          </a:prstGeom>
          <a:ln>
            <a:noFill/>
          </a:ln>
          <a:effectLst>
            <a:softEdge rad="112500"/>
          </a:effectLst>
        </p:spPr>
      </p:pic>
    </p:spTree>
    <p:extLst>
      <p:ext uri="{BB962C8B-B14F-4D97-AF65-F5344CB8AC3E}">
        <p14:creationId xmlns:p14="http://schemas.microsoft.com/office/powerpoint/2010/main" val="328654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766317" y="257894"/>
            <a:ext cx="4590660" cy="2862322"/>
          </a:xfrm>
          <a:prstGeom prst="rect">
            <a:avLst/>
          </a:prstGeom>
        </p:spPr>
        <p:txBody>
          <a:bodyPr wrap="square">
            <a:spAutoFit/>
          </a:bodyPr>
          <a:lstStyle/>
          <a:p>
            <a:pPr algn="ctr"/>
            <a:r>
              <a:rPr lang="es-MX" sz="3200" b="1" dirty="0"/>
              <a:t>ESPECIALIDADES</a:t>
            </a:r>
            <a:r>
              <a:rPr lang="es-MX" sz="2000" dirty="0"/>
              <a:t>.</a:t>
            </a:r>
          </a:p>
          <a:p>
            <a:endParaRPr lang="es-MX" sz="2000" dirty="0"/>
          </a:p>
          <a:p>
            <a:r>
              <a:rPr lang="es-MX" sz="3200" dirty="0"/>
              <a:t>Se establece la siguiente especialidad culinaria; cocina de autor para los dos tiempos del concurso.</a:t>
            </a:r>
          </a:p>
        </p:txBody>
      </p:sp>
      <p:pic>
        <p:nvPicPr>
          <p:cNvPr id="5" name="Imagen 4"/>
          <p:cNvPicPr>
            <a:picLocks noChangeAspect="1"/>
          </p:cNvPicPr>
          <p:nvPr/>
        </p:nvPicPr>
        <p:blipFill rotWithShape="1">
          <a:blip r:embed="rId2"/>
          <a:srcRect l="-8608" t="-1" r="60382" b="-554"/>
          <a:stretch/>
        </p:blipFill>
        <p:spPr>
          <a:xfrm>
            <a:off x="-912069" y="-283281"/>
            <a:ext cx="5260134" cy="7803754"/>
          </a:xfrm>
          <a:prstGeom prst="ellipse">
            <a:avLst/>
          </a:prstGeom>
          <a:ln>
            <a:noFill/>
          </a:ln>
          <a:effectLst>
            <a:softEdge rad="112500"/>
          </a:effectLst>
        </p:spPr>
      </p:pic>
      <p:sp>
        <p:nvSpPr>
          <p:cNvPr id="6" name="Rectángulo redondeado 5"/>
          <p:cNvSpPr/>
          <p:nvPr/>
        </p:nvSpPr>
        <p:spPr>
          <a:xfrm>
            <a:off x="5169158" y="3456378"/>
            <a:ext cx="6120881" cy="3112374"/>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457200" indent="-457200">
              <a:buFont typeface="Arial" panose="020B0604020202020204" pitchFamily="34" charset="0"/>
              <a:buChar char="•"/>
            </a:pPr>
            <a:r>
              <a:rPr lang="es-MX" sz="3200" dirty="0">
                <a:solidFill>
                  <a:schemeClr val="tx1"/>
                </a:solidFill>
              </a:rPr>
              <a:t>Elaboración de entradas con cocina del mar.</a:t>
            </a:r>
          </a:p>
          <a:p>
            <a:endParaRPr lang="es-MX" sz="3200" dirty="0">
              <a:solidFill>
                <a:schemeClr val="tx1"/>
              </a:solidFill>
            </a:endParaRPr>
          </a:p>
          <a:p>
            <a:pPr marL="457200" indent="-457200">
              <a:buFont typeface="Arial" panose="020B0604020202020204" pitchFamily="34" charset="0"/>
              <a:buChar char="•"/>
            </a:pPr>
            <a:r>
              <a:rPr lang="es-MX" sz="3200" dirty="0">
                <a:solidFill>
                  <a:schemeClr val="tx1"/>
                </a:solidFill>
              </a:rPr>
              <a:t>Elaboración de plato fuerte con animales de caza.</a:t>
            </a:r>
            <a:endParaRPr lang="es-MX" dirty="0"/>
          </a:p>
          <a:p>
            <a:endParaRPr lang="es-MX" dirty="0"/>
          </a:p>
        </p:txBody>
      </p:sp>
    </p:spTree>
    <p:extLst>
      <p:ext uri="{BB962C8B-B14F-4D97-AF65-F5344CB8AC3E}">
        <p14:creationId xmlns:p14="http://schemas.microsoft.com/office/powerpoint/2010/main" val="163382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79706" y="709127"/>
            <a:ext cx="6083559" cy="5766416"/>
          </a:xfrm>
        </p:spPr>
        <p:txBody>
          <a:bodyPr>
            <a:normAutofit fontScale="92500" lnSpcReduction="10000"/>
          </a:bodyPr>
          <a:lstStyle/>
          <a:p>
            <a:r>
              <a:rPr lang="es-MX" b="1" dirty="0">
                <a:latin typeface="Arial" panose="020B0604020202020204" pitchFamily="34" charset="0"/>
                <a:cs typeface="Arial" panose="020B0604020202020204" pitchFamily="34" charset="0"/>
              </a:rPr>
              <a:t>COCINA DEL MAR.</a:t>
            </a:r>
          </a:p>
          <a:p>
            <a:pPr marL="0" indent="0" algn="just">
              <a:buNone/>
            </a:pPr>
            <a:r>
              <a:rPr lang="es-MX" dirty="0">
                <a:latin typeface="Arial" panose="020B0604020202020204" pitchFamily="34" charset="0"/>
                <a:cs typeface="Arial" panose="020B0604020202020204" pitchFamily="34" charset="0"/>
              </a:rPr>
              <a:t>El equipo elaborará un platillo de cocina de autor que incluya  como ingrediente principal pescados y mariscos, tomando este producto como uno de los más representativos de la cocina campechana.</a:t>
            </a:r>
          </a:p>
          <a:p>
            <a:endParaRPr lang="es-ES_tradnl" dirty="0">
              <a:latin typeface="Arial" panose="020B0604020202020204" pitchFamily="34" charset="0"/>
              <a:cs typeface="Arial" panose="020B0604020202020204" pitchFamily="34" charset="0"/>
            </a:endParaRPr>
          </a:p>
          <a:p>
            <a:pPr algn="just">
              <a:lnSpc>
                <a:spcPct val="107000"/>
              </a:lnSpc>
              <a:spcAft>
                <a:spcPts val="0"/>
              </a:spcAft>
            </a:pPr>
            <a:r>
              <a:rPr lang="es-ES_tradnl" b="1" dirty="0">
                <a:latin typeface="Arial" panose="020B0604020202020204" pitchFamily="34" charset="0"/>
                <a:cs typeface="Arial" panose="020B0604020202020204" pitchFamily="34" charset="0"/>
              </a:rPr>
              <a:t>C</a:t>
            </a:r>
            <a:r>
              <a:rPr lang="es-MX" b="1" dirty="0">
                <a:latin typeface="Arial" panose="020B0604020202020204" pitchFamily="34" charset="0"/>
                <a:ea typeface="Times New Roman" panose="02020603050405020304" pitchFamily="18" charset="0"/>
                <a:cs typeface="Arial" panose="020B0604020202020204" pitchFamily="34" charset="0"/>
              </a:rPr>
              <a:t>ON ANIMALES DE CAZA.</a:t>
            </a:r>
            <a:endParaRPr lang="es-MX" sz="2400"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0"/>
              </a:spcAft>
              <a:buNone/>
            </a:pPr>
            <a:r>
              <a:rPr lang="es-MX" dirty="0">
                <a:latin typeface="Arial" panose="020B0604020202020204" pitchFamily="34" charset="0"/>
                <a:ea typeface="Times New Roman" panose="02020603050405020304" pitchFamily="18" charset="0"/>
                <a:cs typeface="Arial" panose="020B0604020202020204" pitchFamily="34" charset="0"/>
              </a:rPr>
              <a:t>El equipo elaborará un platillo de cocina de autor que incluya  como ingrediente principal animales de caza, tomando este producto como uno de los más representativos de la región </a:t>
            </a: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ES_tradnl" sz="2400" dirty="0">
              <a:solidFill>
                <a:srgbClr val="3D464D"/>
              </a:solidFill>
              <a:latin typeface="Arial" panose="020B06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None/>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4" name="Imagen 3"/>
          <p:cNvPicPr>
            <a:picLocks noChangeAspect="1"/>
          </p:cNvPicPr>
          <p:nvPr/>
        </p:nvPicPr>
        <p:blipFill rotWithShape="1">
          <a:blip r:embed="rId2"/>
          <a:srcRect l="-10710" r="54655"/>
          <a:stretch/>
        </p:blipFill>
        <p:spPr>
          <a:xfrm>
            <a:off x="-1250302" y="-149290"/>
            <a:ext cx="6276266" cy="7464490"/>
          </a:xfrm>
          <a:prstGeom prst="ellipse">
            <a:avLst/>
          </a:prstGeom>
          <a:ln>
            <a:noFill/>
          </a:ln>
          <a:effectLst>
            <a:softEdge rad="112500"/>
          </a:effectLst>
        </p:spPr>
      </p:pic>
    </p:spTree>
    <p:extLst>
      <p:ext uri="{BB962C8B-B14F-4D97-AF65-F5344CB8AC3E}">
        <p14:creationId xmlns:p14="http://schemas.microsoft.com/office/powerpoint/2010/main" val="2662883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39542" y="466531"/>
            <a:ext cx="5579707" cy="5710432"/>
          </a:xfrm>
        </p:spPr>
        <p:txBody>
          <a:bodyPr>
            <a:normAutofit/>
          </a:bodyPr>
          <a:lstStyle/>
          <a:p>
            <a:pPr marL="0" indent="0" algn="ctr">
              <a:buNone/>
            </a:pPr>
            <a:r>
              <a:rPr lang="es-MX" sz="3200" b="1" dirty="0"/>
              <a:t>CONDICIONES MÍNIMAS  DE LAS ELABORACIONES.</a:t>
            </a:r>
          </a:p>
          <a:p>
            <a:pPr marL="0" indent="0">
              <a:buNone/>
            </a:pPr>
            <a:endParaRPr lang="es-MX" sz="3200" dirty="0"/>
          </a:p>
          <a:p>
            <a:pPr marL="0" indent="0">
              <a:buNone/>
            </a:pPr>
            <a:r>
              <a:rPr lang="es-MX" sz="3200" dirty="0"/>
              <a:t>Del platillo se presentarán tres platos montados por cada tiempo.</a:t>
            </a:r>
          </a:p>
          <a:p>
            <a:pPr marL="0" indent="0">
              <a:buNone/>
            </a:pPr>
            <a:r>
              <a:rPr lang="es-MX" sz="3200" dirty="0"/>
              <a:t>Para la presentación del platillo los participantes contarán con un tiempo estimado de dos horas para la elaboración y el montaje.</a:t>
            </a:r>
          </a:p>
        </p:txBody>
      </p:sp>
      <p:pic>
        <p:nvPicPr>
          <p:cNvPr id="4" name="Imagen 3"/>
          <p:cNvPicPr>
            <a:picLocks noChangeAspect="1"/>
          </p:cNvPicPr>
          <p:nvPr/>
        </p:nvPicPr>
        <p:blipFill rotWithShape="1">
          <a:blip r:embed="rId2"/>
          <a:srcRect l="51799"/>
          <a:stretch/>
        </p:blipFill>
        <p:spPr>
          <a:xfrm>
            <a:off x="-1007706" y="-203670"/>
            <a:ext cx="6124519" cy="7537531"/>
          </a:xfrm>
          <a:prstGeom prst="ellipse">
            <a:avLst/>
          </a:prstGeom>
          <a:ln>
            <a:noFill/>
          </a:ln>
          <a:effectLst>
            <a:softEdge rad="112500"/>
          </a:effectLst>
        </p:spPr>
      </p:pic>
    </p:spTree>
    <p:extLst>
      <p:ext uri="{BB962C8B-B14F-4D97-AF65-F5344CB8AC3E}">
        <p14:creationId xmlns:p14="http://schemas.microsoft.com/office/powerpoint/2010/main" val="508930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0" y="365125"/>
            <a:ext cx="5674568" cy="6147740"/>
          </a:xfrm>
        </p:spPr>
        <p:txBody>
          <a:bodyPr>
            <a:normAutofit fontScale="92500"/>
          </a:bodyPr>
          <a:lstStyle/>
          <a:p>
            <a:pPr marL="0" indent="0" algn="ctr">
              <a:buNone/>
            </a:pPr>
            <a:r>
              <a:rPr lang="es-ES_tradnl" sz="3500" b="1" dirty="0"/>
              <a:t>PUNTOS A CALIFICAR </a:t>
            </a:r>
            <a:endParaRPr lang="es-MX" sz="3500" b="1" dirty="0"/>
          </a:p>
          <a:p>
            <a:pPr marL="0" indent="0">
              <a:buNone/>
            </a:pPr>
            <a:r>
              <a:rPr lang="es-MX" dirty="0"/>
              <a:t>1.- El dominio de técnicas culinarias.</a:t>
            </a:r>
          </a:p>
          <a:p>
            <a:pPr marL="0" indent="0">
              <a:buNone/>
            </a:pPr>
            <a:r>
              <a:rPr lang="es-MX" dirty="0"/>
              <a:t>2.- La dificultad en su elaboración.</a:t>
            </a:r>
          </a:p>
          <a:p>
            <a:pPr marL="0" indent="0">
              <a:buNone/>
            </a:pPr>
            <a:r>
              <a:rPr lang="es-MX" dirty="0"/>
              <a:t>3.- El empleo de ingredientes propios de la gastronomía mexicana,</a:t>
            </a:r>
          </a:p>
          <a:p>
            <a:pPr marL="0" indent="0">
              <a:buNone/>
            </a:pPr>
            <a:r>
              <a:rPr lang="es-MX" dirty="0"/>
              <a:t>4.- El gusto y el aroma</a:t>
            </a:r>
          </a:p>
          <a:p>
            <a:pPr marL="0" indent="0">
              <a:buNone/>
            </a:pPr>
            <a:r>
              <a:rPr lang="es-MX" dirty="0"/>
              <a:t>5.- Temperatura de la misma.</a:t>
            </a:r>
          </a:p>
          <a:p>
            <a:pPr marL="0" indent="0">
              <a:buNone/>
            </a:pPr>
            <a:r>
              <a:rPr lang="es-MX" dirty="0"/>
              <a:t>6.- La originalidad del plato.</a:t>
            </a:r>
          </a:p>
          <a:p>
            <a:pPr marL="0" indent="0">
              <a:buNone/>
            </a:pPr>
            <a:r>
              <a:rPr lang="es-MX" dirty="0"/>
              <a:t>7.- Dominio de técnicas tradicionales de cocina mexicana (puntaje especial).</a:t>
            </a:r>
          </a:p>
          <a:p>
            <a:pPr marL="0" indent="0">
              <a:buNone/>
            </a:pPr>
            <a:r>
              <a:rPr lang="es-MX" dirty="0"/>
              <a:t>8.- Limpieza de área.</a:t>
            </a:r>
          </a:p>
          <a:p>
            <a:pPr marL="0" indent="0">
              <a:buNone/>
            </a:pPr>
            <a:r>
              <a:rPr lang="es-MX" dirty="0"/>
              <a:t>9.- Merma del platillo.</a:t>
            </a:r>
          </a:p>
          <a:p>
            <a:pPr marL="0" indent="0">
              <a:buNone/>
            </a:pPr>
            <a:r>
              <a:rPr lang="es-ES_tradnl" dirty="0"/>
              <a:t>10.-Presentacion.</a:t>
            </a:r>
            <a:endParaRPr lang="es-MX" dirty="0"/>
          </a:p>
        </p:txBody>
      </p:sp>
      <p:pic>
        <p:nvPicPr>
          <p:cNvPr id="4" name="Imagen 3"/>
          <p:cNvPicPr>
            <a:picLocks noChangeAspect="1"/>
          </p:cNvPicPr>
          <p:nvPr/>
        </p:nvPicPr>
        <p:blipFill>
          <a:blip r:embed="rId2"/>
          <a:stretch>
            <a:fillRect/>
          </a:stretch>
        </p:blipFill>
        <p:spPr>
          <a:xfrm>
            <a:off x="-748764" y="-541176"/>
            <a:ext cx="6235164" cy="8605069"/>
          </a:xfrm>
          <a:prstGeom prst="rect">
            <a:avLst/>
          </a:prstGeom>
        </p:spPr>
      </p:pic>
    </p:spTree>
    <p:extLst>
      <p:ext uri="{BB962C8B-B14F-4D97-AF65-F5344CB8AC3E}">
        <p14:creationId xmlns:p14="http://schemas.microsoft.com/office/powerpoint/2010/main" val="57878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60909" y="678198"/>
            <a:ext cx="6103776" cy="5915706"/>
          </a:xfrm>
        </p:spPr>
        <p:txBody>
          <a:bodyPr>
            <a:normAutofit fontScale="77500" lnSpcReduction="20000"/>
          </a:bodyPr>
          <a:lstStyle/>
          <a:p>
            <a:pPr marL="0" indent="0" algn="ctr">
              <a:buNone/>
            </a:pPr>
            <a:r>
              <a:rPr lang="es-MX" sz="4100" b="1" dirty="0"/>
              <a:t>PREMIOS Y CALIFICACIONES.</a:t>
            </a:r>
            <a:endParaRPr lang="es-MX" sz="4100" dirty="0"/>
          </a:p>
          <a:p>
            <a:pPr marL="0" indent="0">
              <a:buNone/>
            </a:pPr>
            <a:endParaRPr lang="es-MX" dirty="0"/>
          </a:p>
          <a:p>
            <a:r>
              <a:rPr lang="es-MX" sz="4000" dirty="0"/>
              <a:t>El primer lugar se hará acreedor a un premio monetario de </a:t>
            </a:r>
            <a:r>
              <a:rPr lang="es-MX" sz="4000" b="1" dirty="0"/>
              <a:t>$4,000.00</a:t>
            </a:r>
            <a:r>
              <a:rPr lang="es-MX" sz="4000" dirty="0"/>
              <a:t>, constancia de primer lugar y medalla. </a:t>
            </a:r>
          </a:p>
          <a:p>
            <a:endParaRPr lang="es-MX" sz="4000" dirty="0"/>
          </a:p>
          <a:p>
            <a:r>
              <a:rPr lang="es-MX" sz="4000" dirty="0"/>
              <a:t>El segundo lugar se hará acreedor a un premio monetario de </a:t>
            </a:r>
            <a:r>
              <a:rPr lang="es-MX" sz="4000" b="1" dirty="0"/>
              <a:t>$2,000.00</a:t>
            </a:r>
            <a:r>
              <a:rPr lang="es-MX" sz="4000" dirty="0"/>
              <a:t>, constancia de segundo lugar.</a:t>
            </a:r>
          </a:p>
          <a:p>
            <a:pPr marL="0" indent="0">
              <a:buNone/>
            </a:pPr>
            <a:r>
              <a:rPr lang="es-MX" sz="4000" dirty="0"/>
              <a:t> </a:t>
            </a:r>
          </a:p>
          <a:p>
            <a:r>
              <a:rPr lang="es-MX" sz="4000" dirty="0"/>
              <a:t>El tercer lugar se hará acreedor de constancias y premios designados por los patrocinadores.</a:t>
            </a:r>
          </a:p>
        </p:txBody>
      </p:sp>
      <p:pic>
        <p:nvPicPr>
          <p:cNvPr id="4" name="Imagen 3"/>
          <p:cNvPicPr>
            <a:picLocks noChangeAspect="1"/>
          </p:cNvPicPr>
          <p:nvPr/>
        </p:nvPicPr>
        <p:blipFill>
          <a:blip r:embed="rId2"/>
          <a:stretch>
            <a:fillRect/>
          </a:stretch>
        </p:blipFill>
        <p:spPr>
          <a:xfrm>
            <a:off x="-1067817" y="-186613"/>
            <a:ext cx="5957057" cy="7645328"/>
          </a:xfrm>
          <a:prstGeom prst="rect">
            <a:avLst/>
          </a:prstGeom>
        </p:spPr>
      </p:pic>
    </p:spTree>
    <p:extLst>
      <p:ext uri="{BB962C8B-B14F-4D97-AF65-F5344CB8AC3E}">
        <p14:creationId xmlns:p14="http://schemas.microsoft.com/office/powerpoint/2010/main" val="92261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Resultado de imagen para gastronomia de mexico">
            <a:extLst>
              <a:ext uri="{FF2B5EF4-FFF2-40B4-BE49-F238E27FC236}">
                <a16:creationId xmlns:a16="http://schemas.microsoft.com/office/drawing/2014/main" id="{15B85F7C-FA30-4308-9F30-000BA9AE53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22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1A148BE-F849-49FB-BE15-DAD6782007F3}"/>
              </a:ext>
            </a:extLst>
          </p:cNvPr>
          <p:cNvSpPr>
            <a:spLocks noGrp="1"/>
          </p:cNvSpPr>
          <p:nvPr>
            <p:ph type="title"/>
          </p:nvPr>
        </p:nvSpPr>
        <p:spPr>
          <a:xfrm>
            <a:off x="490537" y="5092669"/>
            <a:ext cx="11210925" cy="1191496"/>
          </a:xfrm>
        </p:spPr>
        <p:txBody>
          <a:bodyPr vert="horz" lIns="91440" tIns="45720" rIns="91440" bIns="45720" rtlCol="0" anchor="ctr">
            <a:normAutofit/>
          </a:bodyPr>
          <a:lstStyle/>
          <a:p>
            <a:pPr algn="ctr"/>
            <a:r>
              <a:rPr lang="en-US" sz="3600" b="1" dirty="0">
                <a:solidFill>
                  <a:schemeClr val="tx1">
                    <a:lumMod val="85000"/>
                    <a:lumOff val="15000"/>
                  </a:schemeClr>
                </a:solidFill>
                <a:latin typeface="+mn-lt"/>
              </a:rPr>
              <a:t>“PROGRAMA DE ACTIVIDADES” </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02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791083"/>
            <a:ext cx="12192000" cy="1325563"/>
          </a:xfr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p>
            <a:pPr algn="ctr"/>
            <a:r>
              <a:rPr lang="es-ES_tradnl" sz="5400" b="1" dirty="0"/>
              <a:t>“PAQUETES”</a:t>
            </a:r>
            <a:endParaRPr lang="es-MX" b="1" dirty="0"/>
          </a:p>
        </p:txBody>
      </p:sp>
    </p:spTree>
    <p:extLst>
      <p:ext uri="{BB962C8B-B14F-4D97-AF65-F5344CB8AC3E}">
        <p14:creationId xmlns:p14="http://schemas.microsoft.com/office/powerpoint/2010/main" val="766009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3105F5C-332B-4D5C-AB0B-77B2F88534D9}"/>
              </a:ext>
            </a:extLst>
          </p:cNvPr>
          <p:cNvSpPr>
            <a:spLocks noGrp="1"/>
          </p:cNvSpPr>
          <p:nvPr>
            <p:ph type="ctrTitle"/>
          </p:nvPr>
        </p:nvSpPr>
        <p:spPr>
          <a:xfrm>
            <a:off x="5611969" y="-241407"/>
            <a:ext cx="6732239" cy="1375792"/>
          </a:xfrm>
          <a:noFill/>
          <a:ln>
            <a:noFill/>
          </a:ln>
          <a:effectLst/>
        </p:spPr>
        <p:style>
          <a:lnRef idx="0">
            <a:schemeClr val="accent6"/>
          </a:lnRef>
          <a:fillRef idx="3">
            <a:schemeClr val="accent6"/>
          </a:fillRef>
          <a:effectRef idx="3">
            <a:schemeClr val="accent6"/>
          </a:effectRef>
          <a:fontRef idx="minor">
            <a:schemeClr val="lt1"/>
          </a:fontRef>
        </p:style>
        <p:txBody>
          <a:bodyPr/>
          <a:lstStyle/>
          <a:p>
            <a:r>
              <a:rPr lang="es-MX" sz="6600" b="1" dirty="0">
                <a:solidFill>
                  <a:schemeClr val="tx1"/>
                </a:solidFill>
                <a:latin typeface="+mj-lt"/>
              </a:rPr>
              <a:t>TRADICIONAL</a:t>
            </a:r>
          </a:p>
        </p:txBody>
      </p:sp>
      <p:sp>
        <p:nvSpPr>
          <p:cNvPr id="6" name="Subtítulo 5">
            <a:extLst>
              <a:ext uri="{FF2B5EF4-FFF2-40B4-BE49-F238E27FC236}">
                <a16:creationId xmlns:a16="http://schemas.microsoft.com/office/drawing/2014/main" id="{471C10FE-2DAB-4978-8219-4859E4F75603}"/>
              </a:ext>
            </a:extLst>
          </p:cNvPr>
          <p:cNvSpPr>
            <a:spLocks noGrp="1"/>
          </p:cNvSpPr>
          <p:nvPr>
            <p:ph type="subTitle" idx="1"/>
          </p:nvPr>
        </p:nvSpPr>
        <p:spPr>
          <a:xfrm>
            <a:off x="1343472" y="332656"/>
            <a:ext cx="3888432" cy="1612032"/>
          </a:xfrm>
        </p:spPr>
        <p:txBody>
          <a:bodyPr>
            <a:normAutofit/>
          </a:bodyPr>
          <a:lstStyle/>
          <a:p>
            <a:r>
              <a:rPr lang="es-MX" sz="3200" dirty="0">
                <a:latin typeface="Impact" panose="020B0806030902050204" pitchFamily="34" charset="0"/>
              </a:rPr>
              <a:t>DIA 1</a:t>
            </a:r>
          </a:p>
          <a:p>
            <a:r>
              <a:rPr lang="es-MX" sz="3200" dirty="0">
                <a:latin typeface="Impact" panose="020B0806030902050204" pitchFamily="34" charset="0"/>
              </a:rPr>
              <a:t>MARTES 21 DE MAYO</a:t>
            </a:r>
          </a:p>
        </p:txBody>
      </p:sp>
      <p:pic>
        <p:nvPicPr>
          <p:cNvPr id="7" name="Imagen 6" descr="La imagen puede contener: Jose Rodriguez, sentada">
            <a:extLst>
              <a:ext uri="{FF2B5EF4-FFF2-40B4-BE49-F238E27FC236}">
                <a16:creationId xmlns:a16="http://schemas.microsoft.com/office/drawing/2014/main" id="{FA85CF84-E4A7-460C-ABBD-9B6D5F4A5A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642" y="4169550"/>
            <a:ext cx="2066089" cy="2180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565AD75-5BE8-4C98-8866-F9999B3DA571}"/>
              </a:ext>
            </a:extLst>
          </p:cNvPr>
          <p:cNvPicPr/>
          <p:nvPr/>
        </p:nvPicPr>
        <p:blipFill>
          <a:blip r:embed="rId4">
            <a:extLst>
              <a:ext uri="{28A0092B-C50C-407E-A947-70E740481C1C}">
                <a14:useLocalDpi xmlns:a14="http://schemas.microsoft.com/office/drawing/2010/main" val="0"/>
              </a:ext>
            </a:extLst>
          </a:blip>
          <a:stretch>
            <a:fillRect/>
          </a:stretch>
        </p:blipFill>
        <p:spPr>
          <a:xfrm>
            <a:off x="4320732" y="1747855"/>
            <a:ext cx="1962150" cy="2033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La imagen puede contener: una persona, sonriendo, primer plano">
            <a:extLst>
              <a:ext uri="{FF2B5EF4-FFF2-40B4-BE49-F238E27FC236}">
                <a16:creationId xmlns:a16="http://schemas.microsoft.com/office/drawing/2014/main" id="{02EDA016-F515-46DF-B062-7457A48A407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1969" y="4181095"/>
            <a:ext cx="1981200" cy="2185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Resultado de imagen para marta zepeda">
            <a:extLst>
              <a:ext uri="{FF2B5EF4-FFF2-40B4-BE49-F238E27FC236}">
                <a16:creationId xmlns:a16="http://schemas.microsoft.com/office/drawing/2014/main" id="{EB5B51AA-F31C-4802-B0E4-86BB753478A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343" y="1708449"/>
            <a:ext cx="1842135" cy="2066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92EB0BC6-B125-466B-9DCF-B9FF0E96ACFB}"/>
              </a:ext>
            </a:extLst>
          </p:cNvPr>
          <p:cNvPicPr/>
          <p:nvPr/>
        </p:nvPicPr>
        <p:blipFill>
          <a:blip r:embed="rId7">
            <a:extLst>
              <a:ext uri="{28A0092B-C50C-407E-A947-70E740481C1C}">
                <a14:useLocalDpi xmlns:a14="http://schemas.microsoft.com/office/drawing/2010/main" val="0"/>
              </a:ext>
            </a:extLst>
          </a:blip>
          <a:stretch>
            <a:fillRect/>
          </a:stretch>
        </p:blipFill>
        <p:spPr>
          <a:xfrm>
            <a:off x="9303066" y="4221089"/>
            <a:ext cx="2193535" cy="2081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0988464B-1000-4E15-A356-FED8CF6AA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924" y="1674304"/>
            <a:ext cx="1980529" cy="2024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F06220AB-79AF-4367-8624-3F1B5B21B9CB}"/>
              </a:ext>
            </a:extLst>
          </p:cNvPr>
          <p:cNvSpPr txBox="1"/>
          <p:nvPr/>
        </p:nvSpPr>
        <p:spPr>
          <a:xfrm>
            <a:off x="10063991" y="2082395"/>
            <a:ext cx="1913581" cy="1731169"/>
          </a:xfrm>
          <a:prstGeom prst="ellips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2800" b="1" dirty="0"/>
              <a:t>Precio: </a:t>
            </a:r>
            <a:r>
              <a:rPr lang="es-MX" sz="2800" b="1" dirty="0">
                <a:solidFill>
                  <a:srgbClr val="FF0000"/>
                </a:solidFill>
              </a:rPr>
              <a:t>$800</a:t>
            </a:r>
          </a:p>
          <a:p>
            <a:endParaRPr lang="es-MX" dirty="0"/>
          </a:p>
        </p:txBody>
      </p:sp>
      <p:sp>
        <p:nvSpPr>
          <p:cNvPr id="2" name="CuadroTexto 1">
            <a:extLst>
              <a:ext uri="{FF2B5EF4-FFF2-40B4-BE49-F238E27FC236}">
                <a16:creationId xmlns:a16="http://schemas.microsoft.com/office/drawing/2014/main" id="{8D01AAC4-33D1-4B49-B45D-B9A54AD05B71}"/>
              </a:ext>
            </a:extLst>
          </p:cNvPr>
          <p:cNvSpPr txBox="1"/>
          <p:nvPr/>
        </p:nvSpPr>
        <p:spPr>
          <a:xfrm>
            <a:off x="7593170" y="3813564"/>
            <a:ext cx="2228349" cy="369332"/>
          </a:xfrm>
          <a:prstGeom prst="rect">
            <a:avLst/>
          </a:prstGeom>
          <a:noFill/>
        </p:spPr>
        <p:txBody>
          <a:bodyPr wrap="square" rtlCol="0">
            <a:spAutoFit/>
          </a:bodyPr>
          <a:lstStyle/>
          <a:p>
            <a:r>
              <a:rPr lang="es-MX" b="1" dirty="0"/>
              <a:t>Chef Marta Zepeda</a:t>
            </a:r>
          </a:p>
        </p:txBody>
      </p:sp>
      <p:sp>
        <p:nvSpPr>
          <p:cNvPr id="19" name="CuadroTexto 18">
            <a:extLst>
              <a:ext uri="{FF2B5EF4-FFF2-40B4-BE49-F238E27FC236}">
                <a16:creationId xmlns:a16="http://schemas.microsoft.com/office/drawing/2014/main" id="{381AFD88-0551-4A40-8132-68893EC35118}"/>
              </a:ext>
            </a:extLst>
          </p:cNvPr>
          <p:cNvSpPr txBox="1"/>
          <p:nvPr/>
        </p:nvSpPr>
        <p:spPr>
          <a:xfrm>
            <a:off x="3687728" y="3773465"/>
            <a:ext cx="3431929" cy="369332"/>
          </a:xfrm>
          <a:prstGeom prst="rect">
            <a:avLst/>
          </a:prstGeom>
          <a:noFill/>
        </p:spPr>
        <p:txBody>
          <a:bodyPr wrap="square" rtlCol="0">
            <a:spAutoFit/>
          </a:bodyPr>
          <a:lstStyle/>
          <a:p>
            <a:r>
              <a:rPr lang="es-MX" b="1" dirty="0"/>
              <a:t>M. en C. Margarita Chiquini </a:t>
            </a:r>
          </a:p>
        </p:txBody>
      </p:sp>
      <p:sp>
        <p:nvSpPr>
          <p:cNvPr id="20" name="CuadroTexto 19">
            <a:extLst>
              <a:ext uri="{FF2B5EF4-FFF2-40B4-BE49-F238E27FC236}">
                <a16:creationId xmlns:a16="http://schemas.microsoft.com/office/drawing/2014/main" id="{EF2C43F1-CEAA-47CD-90F4-A9177EB7B2FF}"/>
              </a:ext>
            </a:extLst>
          </p:cNvPr>
          <p:cNvSpPr txBox="1"/>
          <p:nvPr/>
        </p:nvSpPr>
        <p:spPr>
          <a:xfrm>
            <a:off x="579536" y="3781125"/>
            <a:ext cx="2228349" cy="369332"/>
          </a:xfrm>
          <a:prstGeom prst="rect">
            <a:avLst/>
          </a:prstGeom>
          <a:noFill/>
        </p:spPr>
        <p:txBody>
          <a:bodyPr wrap="square" rtlCol="0">
            <a:spAutoFit/>
          </a:bodyPr>
          <a:lstStyle/>
          <a:p>
            <a:r>
              <a:rPr lang="es-MX" b="1" dirty="0"/>
              <a:t>Chef Luis Aranda</a:t>
            </a:r>
          </a:p>
        </p:txBody>
      </p:sp>
      <p:sp>
        <p:nvSpPr>
          <p:cNvPr id="21" name="CuadroTexto 20">
            <a:extLst>
              <a:ext uri="{FF2B5EF4-FFF2-40B4-BE49-F238E27FC236}">
                <a16:creationId xmlns:a16="http://schemas.microsoft.com/office/drawing/2014/main" id="{05216B30-8827-476F-9F86-5879163699E4}"/>
              </a:ext>
            </a:extLst>
          </p:cNvPr>
          <p:cNvSpPr txBox="1"/>
          <p:nvPr/>
        </p:nvSpPr>
        <p:spPr>
          <a:xfrm>
            <a:off x="1919536" y="6405420"/>
            <a:ext cx="3096344" cy="369332"/>
          </a:xfrm>
          <a:prstGeom prst="rect">
            <a:avLst/>
          </a:prstGeom>
          <a:noFill/>
        </p:spPr>
        <p:txBody>
          <a:bodyPr wrap="square" rtlCol="0">
            <a:spAutoFit/>
          </a:bodyPr>
          <a:lstStyle/>
          <a:p>
            <a:r>
              <a:rPr lang="es-MX" b="1" dirty="0"/>
              <a:t>Chef José Rodríguez Cih</a:t>
            </a:r>
          </a:p>
        </p:txBody>
      </p:sp>
      <p:sp>
        <p:nvSpPr>
          <p:cNvPr id="22" name="CuadroTexto 21">
            <a:extLst>
              <a:ext uri="{FF2B5EF4-FFF2-40B4-BE49-F238E27FC236}">
                <a16:creationId xmlns:a16="http://schemas.microsoft.com/office/drawing/2014/main" id="{4BB3D4DF-FF7D-4F33-9E7D-19A8ECC26D36}"/>
              </a:ext>
            </a:extLst>
          </p:cNvPr>
          <p:cNvSpPr txBox="1"/>
          <p:nvPr/>
        </p:nvSpPr>
        <p:spPr>
          <a:xfrm>
            <a:off x="5231905" y="6405420"/>
            <a:ext cx="3004311" cy="369332"/>
          </a:xfrm>
          <a:prstGeom prst="rect">
            <a:avLst/>
          </a:prstGeom>
          <a:noFill/>
        </p:spPr>
        <p:txBody>
          <a:bodyPr wrap="square" rtlCol="0">
            <a:spAutoFit/>
          </a:bodyPr>
          <a:lstStyle/>
          <a:p>
            <a:r>
              <a:rPr lang="es-MX" b="1" dirty="0"/>
              <a:t>Chef Wilson Alonso Báez</a:t>
            </a:r>
          </a:p>
        </p:txBody>
      </p:sp>
      <p:sp>
        <p:nvSpPr>
          <p:cNvPr id="23" name="CuadroTexto 22">
            <a:extLst>
              <a:ext uri="{FF2B5EF4-FFF2-40B4-BE49-F238E27FC236}">
                <a16:creationId xmlns:a16="http://schemas.microsoft.com/office/drawing/2014/main" id="{348E181B-1542-461B-B308-1055BD3E8DE7}"/>
              </a:ext>
            </a:extLst>
          </p:cNvPr>
          <p:cNvSpPr txBox="1"/>
          <p:nvPr/>
        </p:nvSpPr>
        <p:spPr>
          <a:xfrm>
            <a:off x="9303066" y="6377952"/>
            <a:ext cx="2445054" cy="369332"/>
          </a:xfrm>
          <a:prstGeom prst="rect">
            <a:avLst/>
          </a:prstGeom>
          <a:noFill/>
        </p:spPr>
        <p:txBody>
          <a:bodyPr wrap="square" rtlCol="0">
            <a:spAutoFit/>
          </a:bodyPr>
          <a:lstStyle/>
          <a:p>
            <a:r>
              <a:rPr lang="es-MX" b="1" dirty="0"/>
              <a:t>Chef Sylvia </a:t>
            </a:r>
            <a:r>
              <a:rPr lang="es-MX" b="1" dirty="0" err="1"/>
              <a:t>Kurczyn</a:t>
            </a:r>
            <a:endParaRPr lang="es-MX" b="1" dirty="0"/>
          </a:p>
        </p:txBody>
      </p:sp>
    </p:spTree>
    <p:extLst>
      <p:ext uri="{BB962C8B-B14F-4D97-AF65-F5344CB8AC3E}">
        <p14:creationId xmlns:p14="http://schemas.microsoft.com/office/powerpoint/2010/main" val="57174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ubtítulo 5">
            <a:extLst>
              <a:ext uri="{FF2B5EF4-FFF2-40B4-BE49-F238E27FC236}">
                <a16:creationId xmlns:a16="http://schemas.microsoft.com/office/drawing/2014/main" id="{A22C5CBE-517B-4CC6-B533-FCD28B3CD85B}"/>
              </a:ext>
            </a:extLst>
          </p:cNvPr>
          <p:cNvSpPr txBox="1">
            <a:spLocks/>
          </p:cNvSpPr>
          <p:nvPr/>
        </p:nvSpPr>
        <p:spPr>
          <a:xfrm>
            <a:off x="623392" y="448816"/>
            <a:ext cx="3888432" cy="161203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9pPr>
          </a:lstStyle>
          <a:p>
            <a:pPr marL="0" indent="0">
              <a:buNone/>
            </a:pPr>
            <a:r>
              <a:rPr lang="es-MX" sz="3200" dirty="0">
                <a:latin typeface="Impact" panose="020B0806030902050204" pitchFamily="34" charset="0"/>
              </a:rPr>
              <a:t>DIA 2</a:t>
            </a:r>
          </a:p>
          <a:p>
            <a:pPr marL="0" indent="0">
              <a:buNone/>
            </a:pPr>
            <a:r>
              <a:rPr lang="es-MX" sz="3200" dirty="0">
                <a:latin typeface="Impact" panose="020B0806030902050204" pitchFamily="34" charset="0"/>
              </a:rPr>
              <a:t>MIERCOLES 22 DE MAYO</a:t>
            </a:r>
          </a:p>
        </p:txBody>
      </p:sp>
      <p:sp>
        <p:nvSpPr>
          <p:cNvPr id="5" name="Título 4">
            <a:extLst>
              <a:ext uri="{FF2B5EF4-FFF2-40B4-BE49-F238E27FC236}">
                <a16:creationId xmlns:a16="http://schemas.microsoft.com/office/drawing/2014/main" id="{4789F958-D06B-4F86-BD96-BC2505978C70}"/>
              </a:ext>
            </a:extLst>
          </p:cNvPr>
          <p:cNvSpPr txBox="1">
            <a:spLocks/>
          </p:cNvSpPr>
          <p:nvPr/>
        </p:nvSpPr>
        <p:spPr>
          <a:xfrm>
            <a:off x="4439817" y="325016"/>
            <a:ext cx="7678589" cy="15918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6600" dirty="0"/>
              <a:t>CONTEMPORÁNEO</a:t>
            </a:r>
          </a:p>
        </p:txBody>
      </p:sp>
      <p:pic>
        <p:nvPicPr>
          <p:cNvPr id="6" name="Imagen 5">
            <a:extLst>
              <a:ext uri="{FF2B5EF4-FFF2-40B4-BE49-F238E27FC236}">
                <a16:creationId xmlns:a16="http://schemas.microsoft.com/office/drawing/2014/main" id="{01E7A1CC-B4C6-433D-BF26-52AD0A6B00B0}"/>
              </a:ext>
            </a:extLst>
          </p:cNvPr>
          <p:cNvPicPr>
            <a:picLocks noChangeAspect="1"/>
          </p:cNvPicPr>
          <p:nvPr/>
        </p:nvPicPr>
        <p:blipFill rotWithShape="1">
          <a:blip r:embed="rId3"/>
          <a:srcRect l="27315"/>
          <a:stretch/>
        </p:blipFill>
        <p:spPr>
          <a:xfrm>
            <a:off x="99892" y="2662214"/>
            <a:ext cx="1620749" cy="2229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descr="Resultado de imagen para luis felipe barocio">
            <a:extLst>
              <a:ext uri="{FF2B5EF4-FFF2-40B4-BE49-F238E27FC236}">
                <a16:creationId xmlns:a16="http://schemas.microsoft.com/office/drawing/2014/main" id="{02906C84-14F8-48B8-9890-FFBE2B3CA8E9}"/>
              </a:ext>
            </a:extLst>
          </p:cNvPr>
          <p:cNvPicPr/>
          <p:nvPr/>
        </p:nvPicPr>
        <p:blipFill rotWithShape="1">
          <a:blip r:embed="rId4">
            <a:extLst>
              <a:ext uri="{28A0092B-C50C-407E-A947-70E740481C1C}">
                <a14:useLocalDpi xmlns:a14="http://schemas.microsoft.com/office/drawing/2010/main" val="0"/>
              </a:ext>
            </a:extLst>
          </a:blip>
          <a:srcRect l="46530" r="1"/>
          <a:stretch/>
        </p:blipFill>
        <p:spPr bwMode="auto">
          <a:xfrm>
            <a:off x="6312277" y="2675856"/>
            <a:ext cx="1936811" cy="2233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784E179C-3805-49D1-AE43-C300EA8C9EB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279111" y="2662214"/>
            <a:ext cx="1774261" cy="2229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9D96B37C-EB07-4FAE-BEFC-3F67BC9B6F60}"/>
              </a:ext>
            </a:extLst>
          </p:cNvPr>
          <p:cNvPicPr>
            <a:picLocks noChangeAspect="1"/>
          </p:cNvPicPr>
          <p:nvPr/>
        </p:nvPicPr>
        <p:blipFill rotWithShape="1">
          <a:blip r:embed="rId6">
            <a:extLst>
              <a:ext uri="{28A0092B-C50C-407E-A947-70E740481C1C}">
                <a14:useLocalDpi xmlns:a14="http://schemas.microsoft.com/office/drawing/2010/main" val="0"/>
              </a:ext>
            </a:extLst>
          </a:blip>
          <a:srcRect t="5113" r="25194" b="4369"/>
          <a:stretch/>
        </p:blipFill>
        <p:spPr>
          <a:xfrm>
            <a:off x="1783816" y="2669980"/>
            <a:ext cx="2046973" cy="2229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EB5D0EAE-9D06-4FCE-AFBF-FE4C8B90D4B1}"/>
              </a:ext>
            </a:extLst>
          </p:cNvPr>
          <p:cNvSpPr txBox="1"/>
          <p:nvPr/>
        </p:nvSpPr>
        <p:spPr>
          <a:xfrm>
            <a:off x="4511824" y="5044560"/>
            <a:ext cx="1913581" cy="1731169"/>
          </a:xfrm>
          <a:prstGeom prst="ellips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800" b="1" dirty="0"/>
              <a:t>Precio: </a:t>
            </a:r>
            <a:r>
              <a:rPr lang="es-MX" sz="2800" b="1" dirty="0">
                <a:solidFill>
                  <a:srgbClr val="FF0000"/>
                </a:solidFill>
              </a:rPr>
              <a:t>$900</a:t>
            </a:r>
          </a:p>
          <a:p>
            <a:endParaRPr lang="es-MX" dirty="0"/>
          </a:p>
        </p:txBody>
      </p:sp>
      <p:pic>
        <p:nvPicPr>
          <p:cNvPr id="2" name="Imagen 1">
            <a:extLst>
              <a:ext uri="{FF2B5EF4-FFF2-40B4-BE49-F238E27FC236}">
                <a16:creationId xmlns:a16="http://schemas.microsoft.com/office/drawing/2014/main" id="{CDCC2AD2-AFE9-498D-A458-D64FAAE84BEC}"/>
              </a:ext>
            </a:extLst>
          </p:cNvPr>
          <p:cNvPicPr>
            <a:picLocks noChangeAspect="1"/>
          </p:cNvPicPr>
          <p:nvPr/>
        </p:nvPicPr>
        <p:blipFill>
          <a:blip r:embed="rId7"/>
          <a:stretch>
            <a:fillRect/>
          </a:stretch>
        </p:blipFill>
        <p:spPr>
          <a:xfrm>
            <a:off x="3875183" y="2668416"/>
            <a:ext cx="2355542" cy="2248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615E465D-A8E8-4A0E-84E7-B45A45DDB1C0}"/>
              </a:ext>
            </a:extLst>
          </p:cNvPr>
          <p:cNvSpPr txBox="1"/>
          <p:nvPr/>
        </p:nvSpPr>
        <p:spPr>
          <a:xfrm>
            <a:off x="1589" y="1938985"/>
            <a:ext cx="2228349" cy="369332"/>
          </a:xfrm>
          <a:prstGeom prst="rect">
            <a:avLst/>
          </a:prstGeom>
          <a:noFill/>
        </p:spPr>
        <p:txBody>
          <a:bodyPr wrap="square" rtlCol="0">
            <a:spAutoFit/>
          </a:bodyPr>
          <a:lstStyle/>
          <a:p>
            <a:r>
              <a:rPr lang="es-MX" b="1" dirty="0"/>
              <a:t>Chef Julio Ortega </a:t>
            </a:r>
          </a:p>
        </p:txBody>
      </p:sp>
      <p:sp>
        <p:nvSpPr>
          <p:cNvPr id="14" name="CuadroTexto 13">
            <a:extLst>
              <a:ext uri="{FF2B5EF4-FFF2-40B4-BE49-F238E27FC236}">
                <a16:creationId xmlns:a16="http://schemas.microsoft.com/office/drawing/2014/main" id="{46C7350F-ED41-43AC-8CEE-FC449FFF6961}"/>
              </a:ext>
            </a:extLst>
          </p:cNvPr>
          <p:cNvSpPr txBox="1"/>
          <p:nvPr/>
        </p:nvSpPr>
        <p:spPr>
          <a:xfrm>
            <a:off x="1550435" y="5630828"/>
            <a:ext cx="2401684" cy="369332"/>
          </a:xfrm>
          <a:prstGeom prst="rect">
            <a:avLst/>
          </a:prstGeom>
          <a:noFill/>
        </p:spPr>
        <p:txBody>
          <a:bodyPr wrap="square" rtlCol="0">
            <a:spAutoFit/>
          </a:bodyPr>
          <a:lstStyle/>
          <a:p>
            <a:r>
              <a:rPr lang="es-MX" b="1" dirty="0"/>
              <a:t>Chef Christian Bravo</a:t>
            </a:r>
          </a:p>
        </p:txBody>
      </p:sp>
      <p:sp>
        <p:nvSpPr>
          <p:cNvPr id="15" name="CuadroTexto 14">
            <a:extLst>
              <a:ext uri="{FF2B5EF4-FFF2-40B4-BE49-F238E27FC236}">
                <a16:creationId xmlns:a16="http://schemas.microsoft.com/office/drawing/2014/main" id="{D4099F4A-268C-45B8-81CC-7DBFA005C418}"/>
              </a:ext>
            </a:extLst>
          </p:cNvPr>
          <p:cNvSpPr txBox="1"/>
          <p:nvPr/>
        </p:nvSpPr>
        <p:spPr>
          <a:xfrm>
            <a:off x="3830789" y="2179184"/>
            <a:ext cx="2697259" cy="369332"/>
          </a:xfrm>
          <a:prstGeom prst="rect">
            <a:avLst/>
          </a:prstGeom>
          <a:noFill/>
        </p:spPr>
        <p:txBody>
          <a:bodyPr wrap="square" rtlCol="0">
            <a:spAutoFit/>
          </a:bodyPr>
          <a:lstStyle/>
          <a:p>
            <a:r>
              <a:rPr lang="es-MX" b="1" dirty="0"/>
              <a:t>Chef  </a:t>
            </a:r>
            <a:r>
              <a:rPr lang="es-MX" b="1" dirty="0" err="1"/>
              <a:t>Nelcy</a:t>
            </a:r>
            <a:r>
              <a:rPr lang="es-MX" b="1" dirty="0"/>
              <a:t> Martínez Luna</a:t>
            </a:r>
          </a:p>
        </p:txBody>
      </p:sp>
      <p:sp>
        <p:nvSpPr>
          <p:cNvPr id="16" name="CuadroTexto 15">
            <a:extLst>
              <a:ext uri="{FF2B5EF4-FFF2-40B4-BE49-F238E27FC236}">
                <a16:creationId xmlns:a16="http://schemas.microsoft.com/office/drawing/2014/main" id="{966A9F82-CE2F-4720-9EA5-2E7D895261A6}"/>
              </a:ext>
            </a:extLst>
          </p:cNvPr>
          <p:cNvSpPr txBox="1"/>
          <p:nvPr/>
        </p:nvSpPr>
        <p:spPr>
          <a:xfrm>
            <a:off x="6564041" y="4984497"/>
            <a:ext cx="2228349" cy="646331"/>
          </a:xfrm>
          <a:prstGeom prst="rect">
            <a:avLst/>
          </a:prstGeom>
          <a:noFill/>
        </p:spPr>
        <p:txBody>
          <a:bodyPr wrap="square" rtlCol="0">
            <a:spAutoFit/>
          </a:bodyPr>
          <a:lstStyle/>
          <a:p>
            <a:r>
              <a:rPr lang="es-MX" b="1" dirty="0"/>
              <a:t>Chef Luis Felipe </a:t>
            </a:r>
            <a:r>
              <a:rPr lang="es-MX" b="1" dirty="0" err="1"/>
              <a:t>Barocio</a:t>
            </a:r>
            <a:endParaRPr lang="es-MX" b="1" dirty="0"/>
          </a:p>
        </p:txBody>
      </p:sp>
      <p:sp>
        <p:nvSpPr>
          <p:cNvPr id="17" name="CuadroTexto 16">
            <a:extLst>
              <a:ext uri="{FF2B5EF4-FFF2-40B4-BE49-F238E27FC236}">
                <a16:creationId xmlns:a16="http://schemas.microsoft.com/office/drawing/2014/main" id="{17BEEF55-6FD3-4835-851F-649BFFA7D117}"/>
              </a:ext>
            </a:extLst>
          </p:cNvPr>
          <p:cNvSpPr txBox="1"/>
          <p:nvPr/>
        </p:nvSpPr>
        <p:spPr>
          <a:xfrm>
            <a:off x="8128899" y="2161086"/>
            <a:ext cx="2228349" cy="369332"/>
          </a:xfrm>
          <a:prstGeom prst="rect">
            <a:avLst/>
          </a:prstGeom>
          <a:noFill/>
        </p:spPr>
        <p:txBody>
          <a:bodyPr wrap="square" rtlCol="0">
            <a:spAutoFit/>
          </a:bodyPr>
          <a:lstStyle/>
          <a:p>
            <a:r>
              <a:rPr lang="es-MX" b="1" dirty="0"/>
              <a:t>Chef Beverly Ramos</a:t>
            </a:r>
          </a:p>
        </p:txBody>
      </p:sp>
      <p:sp>
        <p:nvSpPr>
          <p:cNvPr id="18" name="CuadroTexto 17">
            <a:extLst>
              <a:ext uri="{FF2B5EF4-FFF2-40B4-BE49-F238E27FC236}">
                <a16:creationId xmlns:a16="http://schemas.microsoft.com/office/drawing/2014/main" id="{A0B400A0-62D5-4E5E-BE1B-8B89AB0D6C09}"/>
              </a:ext>
            </a:extLst>
          </p:cNvPr>
          <p:cNvSpPr txBox="1"/>
          <p:nvPr/>
        </p:nvSpPr>
        <p:spPr>
          <a:xfrm>
            <a:off x="10069959" y="5060732"/>
            <a:ext cx="2228349" cy="369332"/>
          </a:xfrm>
          <a:prstGeom prst="rect">
            <a:avLst/>
          </a:prstGeom>
          <a:noFill/>
        </p:spPr>
        <p:txBody>
          <a:bodyPr wrap="square" rtlCol="0">
            <a:spAutoFit/>
          </a:bodyPr>
          <a:lstStyle/>
          <a:p>
            <a:pPr algn="ctr"/>
            <a:r>
              <a:rPr lang="es-ES_tradnl" b="1" dirty="0"/>
              <a:t>Chef Diego Niño</a:t>
            </a:r>
            <a:endParaRPr lang="es-MX" b="1" dirty="0"/>
          </a:p>
        </p:txBody>
      </p:sp>
      <p:pic>
        <p:nvPicPr>
          <p:cNvPr id="3" name="Imagen 2"/>
          <p:cNvPicPr>
            <a:picLocks noChangeAspect="1"/>
          </p:cNvPicPr>
          <p:nvPr/>
        </p:nvPicPr>
        <p:blipFill>
          <a:blip r:embed="rId8"/>
          <a:stretch>
            <a:fillRect/>
          </a:stretch>
        </p:blipFill>
        <p:spPr>
          <a:xfrm>
            <a:off x="10069959" y="2613416"/>
            <a:ext cx="1992232" cy="2286401"/>
          </a:xfrm>
          <a:prstGeom prst="rect">
            <a:avLst/>
          </a:prstGeom>
        </p:spPr>
      </p:pic>
    </p:spTree>
    <p:extLst>
      <p:ext uri="{BB962C8B-B14F-4D97-AF65-F5344CB8AC3E}">
        <p14:creationId xmlns:p14="http://schemas.microsoft.com/office/powerpoint/2010/main" val="418672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Subtítulo 5">
            <a:extLst>
              <a:ext uri="{FF2B5EF4-FFF2-40B4-BE49-F238E27FC236}">
                <a16:creationId xmlns:a16="http://schemas.microsoft.com/office/drawing/2014/main" id="{B94F6BD6-0A98-400B-903F-6FDF7BE02DAF}"/>
              </a:ext>
            </a:extLst>
          </p:cNvPr>
          <p:cNvSpPr txBox="1">
            <a:spLocks/>
          </p:cNvSpPr>
          <p:nvPr/>
        </p:nvSpPr>
        <p:spPr>
          <a:xfrm>
            <a:off x="263352" y="499080"/>
            <a:ext cx="3888432" cy="161203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9pPr>
          </a:lstStyle>
          <a:p>
            <a:pPr marL="0" indent="0">
              <a:buNone/>
            </a:pPr>
            <a:r>
              <a:rPr lang="es-MX" sz="3200" dirty="0">
                <a:solidFill>
                  <a:schemeClr val="bg1"/>
                </a:solidFill>
                <a:latin typeface="Impact" panose="020B0806030902050204" pitchFamily="34" charset="0"/>
              </a:rPr>
              <a:t>DIA 3</a:t>
            </a:r>
          </a:p>
          <a:p>
            <a:pPr marL="0" indent="0">
              <a:buNone/>
            </a:pPr>
            <a:r>
              <a:rPr lang="es-MX" sz="3200" dirty="0">
                <a:solidFill>
                  <a:schemeClr val="bg1"/>
                </a:solidFill>
                <a:latin typeface="Impact" panose="020B0806030902050204" pitchFamily="34" charset="0"/>
              </a:rPr>
              <a:t>JUEVES 23 DE MAYO</a:t>
            </a:r>
          </a:p>
        </p:txBody>
      </p:sp>
      <p:sp>
        <p:nvSpPr>
          <p:cNvPr id="5" name="Título 4">
            <a:extLst>
              <a:ext uri="{FF2B5EF4-FFF2-40B4-BE49-F238E27FC236}">
                <a16:creationId xmlns:a16="http://schemas.microsoft.com/office/drawing/2014/main" id="{C341B51F-9CFA-48EE-AF97-AC0555D642D9}"/>
              </a:ext>
            </a:extLst>
          </p:cNvPr>
          <p:cNvSpPr txBox="1">
            <a:spLocks/>
          </p:cNvSpPr>
          <p:nvPr/>
        </p:nvSpPr>
        <p:spPr>
          <a:xfrm>
            <a:off x="3294121" y="806035"/>
            <a:ext cx="8484078" cy="1591816"/>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6600" dirty="0">
                <a:solidFill>
                  <a:schemeClr val="accent4">
                    <a:lumMod val="60000"/>
                    <a:lumOff val="40000"/>
                  </a:schemeClr>
                </a:solidFill>
              </a:rPr>
              <a:t>PANADERÍA Y REPOSTERÍA</a:t>
            </a:r>
          </a:p>
        </p:txBody>
      </p:sp>
      <p:pic>
        <p:nvPicPr>
          <p:cNvPr id="7" name="Imagen 6" descr="Resultado de imagen para irving quiroz">
            <a:extLst>
              <a:ext uri="{FF2B5EF4-FFF2-40B4-BE49-F238E27FC236}">
                <a16:creationId xmlns:a16="http://schemas.microsoft.com/office/drawing/2014/main" id="{12A80B0E-224C-46BF-856D-A9BCA1C1C655}"/>
              </a:ext>
            </a:extLst>
          </p:cNvPr>
          <p:cNvPicPr/>
          <p:nvPr/>
        </p:nvPicPr>
        <p:blipFill rotWithShape="1">
          <a:blip r:embed="rId3" cstate="print">
            <a:extLst>
              <a:ext uri="{28A0092B-C50C-407E-A947-70E740481C1C}">
                <a14:useLocalDpi xmlns:a14="http://schemas.microsoft.com/office/drawing/2010/main" val="0"/>
              </a:ext>
            </a:extLst>
          </a:blip>
          <a:srcRect l="14502" r="46970"/>
          <a:stretch/>
        </p:blipFill>
        <p:spPr bwMode="auto">
          <a:xfrm>
            <a:off x="2737846" y="3720510"/>
            <a:ext cx="1786890" cy="2376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Imagen 7" descr="La imagen puede contener: 3 personas, incluido Vinixxa Anguas, personas sonriendo">
            <a:extLst>
              <a:ext uri="{FF2B5EF4-FFF2-40B4-BE49-F238E27FC236}">
                <a16:creationId xmlns:a16="http://schemas.microsoft.com/office/drawing/2014/main" id="{16C01A56-4A18-493D-93AB-4D5D5929261E}"/>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405763" y="3414442"/>
            <a:ext cx="1877060" cy="268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La imagen puede contener: 2 personas, personas sonriendo, personas sentadas">
            <a:extLst>
              <a:ext uri="{FF2B5EF4-FFF2-40B4-BE49-F238E27FC236}">
                <a16:creationId xmlns:a16="http://schemas.microsoft.com/office/drawing/2014/main" id="{1A9A86DD-51BD-4CC9-B606-B045600619E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798801" y="4129020"/>
            <a:ext cx="1924050" cy="2243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La imagen puede contener: una persona, de pie e interior">
            <a:extLst>
              <a:ext uri="{FF2B5EF4-FFF2-40B4-BE49-F238E27FC236}">
                <a16:creationId xmlns:a16="http://schemas.microsoft.com/office/drawing/2014/main" id="{A5A74D0E-286A-4A1B-B663-E8CA4DD0892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66" y="3152707"/>
            <a:ext cx="1952625" cy="2322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45B61C41-9D0A-45BB-9A68-E8454F9C395F}"/>
              </a:ext>
            </a:extLst>
          </p:cNvPr>
          <p:cNvSpPr txBox="1"/>
          <p:nvPr/>
        </p:nvSpPr>
        <p:spPr>
          <a:xfrm>
            <a:off x="9864618" y="2397851"/>
            <a:ext cx="1913581" cy="1731169"/>
          </a:xfrm>
          <a:prstGeom prst="ellipse">
            <a:avLst/>
          </a:prstGeom>
          <a:solidFill>
            <a:schemeClr val="bg1"/>
          </a:solidFill>
        </p:spPr>
        <p:txBody>
          <a:bodyPr wrap="square" rtlCol="0">
            <a:spAutoFit/>
          </a:bodyPr>
          <a:lstStyle/>
          <a:p>
            <a:pPr algn="ctr"/>
            <a:r>
              <a:rPr lang="es-MX" sz="2800" b="1" dirty="0"/>
              <a:t>Precio: </a:t>
            </a:r>
            <a:r>
              <a:rPr lang="es-MX" sz="2800" b="1" dirty="0">
                <a:solidFill>
                  <a:srgbClr val="FF0000"/>
                </a:solidFill>
              </a:rPr>
              <a:t>$1000</a:t>
            </a:r>
          </a:p>
          <a:p>
            <a:endParaRPr lang="es-MX" dirty="0"/>
          </a:p>
        </p:txBody>
      </p:sp>
      <p:sp>
        <p:nvSpPr>
          <p:cNvPr id="14" name="CuadroTexto 13">
            <a:extLst>
              <a:ext uri="{FF2B5EF4-FFF2-40B4-BE49-F238E27FC236}">
                <a16:creationId xmlns:a16="http://schemas.microsoft.com/office/drawing/2014/main" id="{3EC45CB8-7027-40C8-B6C2-EC82F2D341C4}"/>
              </a:ext>
            </a:extLst>
          </p:cNvPr>
          <p:cNvSpPr txBox="1"/>
          <p:nvPr/>
        </p:nvSpPr>
        <p:spPr>
          <a:xfrm>
            <a:off x="4731861" y="2538958"/>
            <a:ext cx="2804299" cy="369332"/>
          </a:xfrm>
          <a:prstGeom prst="rect">
            <a:avLst/>
          </a:prstGeom>
          <a:noFill/>
        </p:spPr>
        <p:txBody>
          <a:bodyPr wrap="square" rtlCol="0">
            <a:spAutoFit/>
          </a:bodyPr>
          <a:lstStyle/>
          <a:p>
            <a:r>
              <a:rPr lang="es-MX" b="1" dirty="0"/>
              <a:t>Chef Alejandro Lechuga</a:t>
            </a:r>
          </a:p>
        </p:txBody>
      </p:sp>
      <p:sp>
        <p:nvSpPr>
          <p:cNvPr id="15" name="CuadroTexto 14">
            <a:extLst>
              <a:ext uri="{FF2B5EF4-FFF2-40B4-BE49-F238E27FC236}">
                <a16:creationId xmlns:a16="http://schemas.microsoft.com/office/drawing/2014/main" id="{36F7A940-84A9-435D-A42E-A37AF57D5F80}"/>
              </a:ext>
            </a:extLst>
          </p:cNvPr>
          <p:cNvSpPr txBox="1"/>
          <p:nvPr/>
        </p:nvSpPr>
        <p:spPr>
          <a:xfrm>
            <a:off x="2659456" y="6276251"/>
            <a:ext cx="2637576" cy="369332"/>
          </a:xfrm>
          <a:prstGeom prst="rect">
            <a:avLst/>
          </a:prstGeom>
          <a:noFill/>
        </p:spPr>
        <p:txBody>
          <a:bodyPr wrap="square" rtlCol="0">
            <a:spAutoFit/>
          </a:bodyPr>
          <a:lstStyle/>
          <a:p>
            <a:r>
              <a:rPr lang="es-MX" b="1" dirty="0"/>
              <a:t>Chef Irving Quiroz</a:t>
            </a:r>
          </a:p>
        </p:txBody>
      </p:sp>
      <p:sp>
        <p:nvSpPr>
          <p:cNvPr id="16" name="CuadroTexto 15">
            <a:extLst>
              <a:ext uri="{FF2B5EF4-FFF2-40B4-BE49-F238E27FC236}">
                <a16:creationId xmlns:a16="http://schemas.microsoft.com/office/drawing/2014/main" id="{0EF2476B-2B8E-4C15-B578-4E561128076F}"/>
              </a:ext>
            </a:extLst>
          </p:cNvPr>
          <p:cNvSpPr txBox="1"/>
          <p:nvPr/>
        </p:nvSpPr>
        <p:spPr>
          <a:xfrm>
            <a:off x="7243892" y="2759475"/>
            <a:ext cx="2038931" cy="646331"/>
          </a:xfrm>
          <a:prstGeom prst="rect">
            <a:avLst/>
          </a:prstGeom>
          <a:noFill/>
        </p:spPr>
        <p:txBody>
          <a:bodyPr wrap="square" rtlCol="0">
            <a:spAutoFit/>
          </a:bodyPr>
          <a:lstStyle/>
          <a:p>
            <a:pPr algn="ctr"/>
            <a:r>
              <a:rPr lang="es-MX" b="1" dirty="0"/>
              <a:t>Chef </a:t>
            </a:r>
            <a:r>
              <a:rPr lang="es-MX" b="1" dirty="0" err="1"/>
              <a:t>Vinixxia</a:t>
            </a:r>
            <a:r>
              <a:rPr lang="es-MX" b="1" dirty="0"/>
              <a:t> Anguas Mendoza</a:t>
            </a:r>
          </a:p>
        </p:txBody>
      </p:sp>
      <p:sp>
        <p:nvSpPr>
          <p:cNvPr id="17" name="CuadroTexto 16">
            <a:extLst>
              <a:ext uri="{FF2B5EF4-FFF2-40B4-BE49-F238E27FC236}">
                <a16:creationId xmlns:a16="http://schemas.microsoft.com/office/drawing/2014/main" id="{90E51EFA-4F11-4AE0-8C87-44B885CA1FFC}"/>
              </a:ext>
            </a:extLst>
          </p:cNvPr>
          <p:cNvSpPr txBox="1"/>
          <p:nvPr/>
        </p:nvSpPr>
        <p:spPr>
          <a:xfrm>
            <a:off x="9864618" y="6460917"/>
            <a:ext cx="2841246" cy="369332"/>
          </a:xfrm>
          <a:prstGeom prst="rect">
            <a:avLst/>
          </a:prstGeom>
          <a:noFill/>
        </p:spPr>
        <p:txBody>
          <a:bodyPr wrap="square" rtlCol="0">
            <a:spAutoFit/>
          </a:bodyPr>
          <a:lstStyle/>
          <a:p>
            <a:r>
              <a:rPr lang="es-MX" b="1" dirty="0"/>
              <a:t>Chef Lis Palacios</a:t>
            </a:r>
          </a:p>
        </p:txBody>
      </p:sp>
      <p:pic>
        <p:nvPicPr>
          <p:cNvPr id="18" name="Imagen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453" y="3082640"/>
            <a:ext cx="2018221" cy="2430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0">
            <a:scrgbClr r="0" g="0" b="0"/>
          </a:lnRef>
          <a:fillRef idx="0">
            <a:scrgbClr r="0" g="0" b="0"/>
          </a:fillRef>
          <a:effectRef idx="0">
            <a:scrgbClr r="0" g="0" b="0"/>
          </a:effectRef>
          <a:fontRef idx="minor">
            <a:schemeClr val="accent1"/>
          </a:fontRef>
        </p:style>
      </p:pic>
      <p:sp>
        <p:nvSpPr>
          <p:cNvPr id="3" name="CuadroTexto 2"/>
          <p:cNvSpPr txBox="1"/>
          <p:nvPr/>
        </p:nvSpPr>
        <p:spPr>
          <a:xfrm>
            <a:off x="166364" y="5824285"/>
            <a:ext cx="2261937" cy="369332"/>
          </a:xfrm>
          <a:prstGeom prst="rect">
            <a:avLst/>
          </a:prstGeom>
          <a:noFill/>
        </p:spPr>
        <p:txBody>
          <a:bodyPr wrap="square" rtlCol="0">
            <a:spAutoFit/>
          </a:bodyPr>
          <a:lstStyle/>
          <a:p>
            <a:r>
              <a:rPr lang="es-MX" b="1" dirty="0"/>
              <a:t>Chef Marcela Gómez</a:t>
            </a:r>
          </a:p>
        </p:txBody>
      </p:sp>
    </p:spTree>
    <p:extLst>
      <p:ext uri="{BB962C8B-B14F-4D97-AF65-F5344CB8AC3E}">
        <p14:creationId xmlns:p14="http://schemas.microsoft.com/office/powerpoint/2010/main" val="36688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ubtítulo 5">
            <a:extLst>
              <a:ext uri="{FF2B5EF4-FFF2-40B4-BE49-F238E27FC236}">
                <a16:creationId xmlns:a16="http://schemas.microsoft.com/office/drawing/2014/main" id="{409DCF04-FEAF-403C-B875-0F939442A52C}"/>
              </a:ext>
            </a:extLst>
          </p:cNvPr>
          <p:cNvSpPr txBox="1">
            <a:spLocks/>
          </p:cNvSpPr>
          <p:nvPr/>
        </p:nvSpPr>
        <p:spPr>
          <a:xfrm>
            <a:off x="263352" y="764704"/>
            <a:ext cx="3888432" cy="161203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9pPr>
          </a:lstStyle>
          <a:p>
            <a:pPr marL="0" indent="0">
              <a:buNone/>
            </a:pPr>
            <a:r>
              <a:rPr lang="es-MX" sz="3200" dirty="0">
                <a:latin typeface="Impact" panose="020B0806030902050204" pitchFamily="34" charset="0"/>
              </a:rPr>
              <a:t>DIA 4</a:t>
            </a:r>
          </a:p>
          <a:p>
            <a:pPr marL="0" indent="0">
              <a:buNone/>
            </a:pPr>
            <a:r>
              <a:rPr lang="es-MX" sz="3200" dirty="0">
                <a:latin typeface="Impact" panose="020B0806030902050204" pitchFamily="34" charset="0"/>
              </a:rPr>
              <a:t>VIERNES 24 DE MAYO</a:t>
            </a:r>
          </a:p>
        </p:txBody>
      </p:sp>
      <p:sp>
        <p:nvSpPr>
          <p:cNvPr id="5" name="Título 4">
            <a:extLst>
              <a:ext uri="{FF2B5EF4-FFF2-40B4-BE49-F238E27FC236}">
                <a16:creationId xmlns:a16="http://schemas.microsoft.com/office/drawing/2014/main" id="{F25E9490-0C2F-4192-8D94-9B5C9D018731}"/>
              </a:ext>
            </a:extLst>
          </p:cNvPr>
          <p:cNvSpPr txBox="1">
            <a:spLocks/>
          </p:cNvSpPr>
          <p:nvPr/>
        </p:nvSpPr>
        <p:spPr>
          <a:xfrm>
            <a:off x="3787280" y="467218"/>
            <a:ext cx="8398669" cy="15918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6600" dirty="0"/>
              <a:t>CENA DE CLAUSURA</a:t>
            </a:r>
          </a:p>
        </p:txBody>
      </p:sp>
      <p:pic>
        <p:nvPicPr>
          <p:cNvPr id="7" name="Imagen 6">
            <a:extLst>
              <a:ext uri="{FF2B5EF4-FFF2-40B4-BE49-F238E27FC236}">
                <a16:creationId xmlns:a16="http://schemas.microsoft.com/office/drawing/2014/main" id="{CCF56204-A14B-4DF0-8DC8-6824462C68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3352" y="3320716"/>
            <a:ext cx="2376264" cy="3112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8712EF1-D0BC-4873-878C-1D7F314D0B1F}"/>
              </a:ext>
            </a:extLst>
          </p:cNvPr>
          <p:cNvSpPr txBox="1"/>
          <p:nvPr/>
        </p:nvSpPr>
        <p:spPr>
          <a:xfrm>
            <a:off x="1642357" y="2506427"/>
            <a:ext cx="2254858" cy="2120682"/>
          </a:xfrm>
          <a:prstGeom prst="ellipse">
            <a:avLst/>
          </a:prstGeom>
          <a:solidFill>
            <a:schemeClr val="bg1"/>
          </a:solidFill>
        </p:spPr>
        <p:txBody>
          <a:bodyPr wrap="square" rtlCol="0">
            <a:spAutoFit/>
          </a:bodyPr>
          <a:lstStyle/>
          <a:p>
            <a:pPr algn="ctr"/>
            <a:r>
              <a:rPr lang="es-MX" sz="2800" b="1" dirty="0"/>
              <a:t>Precio: </a:t>
            </a:r>
            <a:r>
              <a:rPr lang="es-MX" sz="2800" b="1" dirty="0">
                <a:solidFill>
                  <a:srgbClr val="FF0000"/>
                </a:solidFill>
              </a:rPr>
              <a:t>$500</a:t>
            </a:r>
          </a:p>
          <a:p>
            <a:pPr algn="ctr"/>
            <a:r>
              <a:rPr lang="es-MX" b="1" dirty="0"/>
              <a:t>CENA MARIDAJE</a:t>
            </a:r>
          </a:p>
        </p:txBody>
      </p:sp>
      <p:sp>
        <p:nvSpPr>
          <p:cNvPr id="10" name="CuadroTexto 9">
            <a:extLst>
              <a:ext uri="{FF2B5EF4-FFF2-40B4-BE49-F238E27FC236}">
                <a16:creationId xmlns:a16="http://schemas.microsoft.com/office/drawing/2014/main" id="{A7D2D4B4-D300-4D65-9CE6-C7480AFC8F6D}"/>
              </a:ext>
            </a:extLst>
          </p:cNvPr>
          <p:cNvSpPr txBox="1"/>
          <p:nvPr/>
        </p:nvSpPr>
        <p:spPr>
          <a:xfrm>
            <a:off x="323569" y="6441047"/>
            <a:ext cx="2637576" cy="369332"/>
          </a:xfrm>
          <a:prstGeom prst="rect">
            <a:avLst/>
          </a:prstGeom>
          <a:noFill/>
        </p:spPr>
        <p:txBody>
          <a:bodyPr wrap="square" rtlCol="0">
            <a:spAutoFit/>
          </a:bodyPr>
          <a:lstStyle/>
          <a:p>
            <a:r>
              <a:rPr lang="es-MX" b="1" dirty="0"/>
              <a:t>Sommelier David Luna</a:t>
            </a:r>
          </a:p>
        </p:txBody>
      </p:sp>
      <p:sp>
        <p:nvSpPr>
          <p:cNvPr id="12" name="CuadroTexto 11">
            <a:extLst>
              <a:ext uri="{FF2B5EF4-FFF2-40B4-BE49-F238E27FC236}">
                <a16:creationId xmlns:a16="http://schemas.microsoft.com/office/drawing/2014/main" id="{4F4A3AA0-9CEE-431F-9AE3-B7F4D66E68B6}"/>
              </a:ext>
            </a:extLst>
          </p:cNvPr>
          <p:cNvSpPr txBox="1"/>
          <p:nvPr/>
        </p:nvSpPr>
        <p:spPr>
          <a:xfrm>
            <a:off x="6773558" y="6248724"/>
            <a:ext cx="2637576" cy="369332"/>
          </a:xfrm>
          <a:prstGeom prst="rect">
            <a:avLst/>
          </a:prstGeom>
          <a:noFill/>
        </p:spPr>
        <p:txBody>
          <a:bodyPr wrap="square" rtlCol="0">
            <a:spAutoFit/>
          </a:bodyPr>
          <a:lstStyle/>
          <a:p>
            <a:r>
              <a:rPr lang="es-MX" b="1" dirty="0"/>
              <a:t>Mixóloga </a:t>
            </a:r>
            <a:r>
              <a:rPr lang="es-MX" b="1" dirty="0" err="1"/>
              <a:t>Mafer</a:t>
            </a:r>
            <a:r>
              <a:rPr lang="es-MX" b="1" dirty="0"/>
              <a:t> Tejada</a:t>
            </a:r>
          </a:p>
        </p:txBody>
      </p:sp>
      <p:sp>
        <p:nvSpPr>
          <p:cNvPr id="9" name="CuadroTexto 8">
            <a:extLst>
              <a:ext uri="{FF2B5EF4-FFF2-40B4-BE49-F238E27FC236}">
                <a16:creationId xmlns:a16="http://schemas.microsoft.com/office/drawing/2014/main" id="{48712EF1-D0BC-4873-878C-1D7F314D0B1F}"/>
              </a:ext>
            </a:extLst>
          </p:cNvPr>
          <p:cNvSpPr txBox="1"/>
          <p:nvPr/>
        </p:nvSpPr>
        <p:spPr>
          <a:xfrm>
            <a:off x="9411134" y="4627109"/>
            <a:ext cx="2254858" cy="2120682"/>
          </a:xfrm>
          <a:prstGeom prst="ellipse">
            <a:avLst/>
          </a:prstGeom>
          <a:solidFill>
            <a:schemeClr val="bg1"/>
          </a:solidFill>
        </p:spPr>
        <p:txBody>
          <a:bodyPr wrap="square" rtlCol="0">
            <a:spAutoFit/>
          </a:bodyPr>
          <a:lstStyle/>
          <a:p>
            <a:pPr algn="ctr"/>
            <a:r>
              <a:rPr lang="es-MX" sz="2800" b="1" dirty="0"/>
              <a:t>Precio: </a:t>
            </a:r>
            <a:r>
              <a:rPr lang="es-MX" sz="2800" b="1" dirty="0">
                <a:solidFill>
                  <a:srgbClr val="FF0000"/>
                </a:solidFill>
              </a:rPr>
              <a:t>$300</a:t>
            </a:r>
          </a:p>
          <a:p>
            <a:pPr algn="ctr"/>
            <a:r>
              <a:rPr lang="es-MX" b="1" dirty="0"/>
              <a:t>SHOW MIXOLOGÍA</a:t>
            </a: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42105" r="18980"/>
          <a:stretch/>
        </p:blipFill>
        <p:spPr>
          <a:xfrm>
            <a:off x="6773558" y="2793726"/>
            <a:ext cx="2390273" cy="3454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299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33231" y="588673"/>
            <a:ext cx="5525277" cy="2055910"/>
          </a:xfrm>
        </p:spPr>
        <p:txBody>
          <a:bodyPr>
            <a:normAutofit/>
          </a:bodyPr>
          <a:lstStyle/>
          <a:p>
            <a:pPr marL="0" indent="0">
              <a:buNone/>
            </a:pPr>
            <a:r>
              <a:rPr lang="es-ES_tradnl" sz="5400" b="1" dirty="0"/>
              <a:t>SIGUENOS EN: </a:t>
            </a:r>
            <a:endParaRPr lang="es-MX" sz="5400" b="1"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27" y="1827212"/>
            <a:ext cx="2205002" cy="2082911"/>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17" y="3910123"/>
            <a:ext cx="1958177" cy="1958177"/>
          </a:xfrm>
          <a:prstGeom prst="rect">
            <a:avLst/>
          </a:prstGeom>
        </p:spPr>
      </p:pic>
      <p:sp>
        <p:nvSpPr>
          <p:cNvPr id="2" name="Rectángulo 1"/>
          <p:cNvSpPr/>
          <p:nvPr/>
        </p:nvSpPr>
        <p:spPr>
          <a:xfrm>
            <a:off x="2335100" y="2355874"/>
            <a:ext cx="8454452" cy="27731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4000" b="1" dirty="0">
                <a:solidFill>
                  <a:schemeClr val="tx1"/>
                </a:solidFill>
              </a:rPr>
              <a:t>    3er Congreso Gastronómico</a:t>
            </a:r>
          </a:p>
          <a:p>
            <a:endParaRPr lang="es-ES_tradnl" sz="4000" b="1" dirty="0">
              <a:solidFill>
                <a:schemeClr val="tx1"/>
              </a:solidFill>
            </a:endParaRPr>
          </a:p>
          <a:p>
            <a:endParaRPr lang="es-ES_tradnl" sz="4000" b="1" dirty="0">
              <a:solidFill>
                <a:schemeClr val="tx1"/>
              </a:solidFill>
            </a:endParaRPr>
          </a:p>
          <a:p>
            <a:r>
              <a:rPr lang="es-ES_tradnl" sz="4000" b="1" dirty="0">
                <a:solidFill>
                  <a:schemeClr val="tx1"/>
                </a:solidFill>
              </a:rPr>
              <a:t>   3congresogastronomicocamp2019</a:t>
            </a:r>
            <a:endParaRPr lang="es-MX" sz="4000" b="1" dirty="0">
              <a:solidFill>
                <a:schemeClr val="tx1"/>
              </a:solidFill>
            </a:endParaRPr>
          </a:p>
        </p:txBody>
      </p:sp>
    </p:spTree>
    <p:extLst>
      <p:ext uri="{BB962C8B-B14F-4D97-AF65-F5344CB8AC3E}">
        <p14:creationId xmlns:p14="http://schemas.microsoft.com/office/powerpoint/2010/main" val="25853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Imagen relacionada">
            <a:extLst>
              <a:ext uri="{FF2B5EF4-FFF2-40B4-BE49-F238E27FC236}">
                <a16:creationId xmlns:a16="http://schemas.microsoft.com/office/drawing/2014/main" id="{979C5BDB-C331-4E05-880D-0C097A0C5F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50"/>
          <a:stretch/>
        </p:blipFill>
        <p:spPr bwMode="auto">
          <a:xfrm>
            <a:off x="-1" y="-115901"/>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6E32442A-80F6-4F27-B4E2-C1F76059F630}"/>
              </a:ext>
            </a:extLst>
          </p:cNvPr>
          <p:cNvSpPr>
            <a:spLocks noGrp="1"/>
          </p:cNvSpPr>
          <p:nvPr>
            <p:ph idx="1"/>
          </p:nvPr>
        </p:nvSpPr>
        <p:spPr>
          <a:xfrm>
            <a:off x="3736623" y="4388303"/>
            <a:ext cx="2884369" cy="2306953"/>
          </a:xfrm>
        </p:spPr>
        <p:txBody>
          <a:bodyPr anchor="ctr">
            <a:normAutofit/>
          </a:bodyPr>
          <a:lstStyle/>
          <a:p>
            <a:pPr algn="ctr"/>
            <a:r>
              <a:rPr lang="es-MX" sz="1800" b="1" dirty="0">
                <a:solidFill>
                  <a:srgbClr val="000000"/>
                </a:solidFill>
              </a:rPr>
              <a:t>Kit de Bienvenida:</a:t>
            </a:r>
          </a:p>
          <a:p>
            <a:pPr algn="ctr">
              <a:buFont typeface="Wingdings" panose="05000000000000000000" pitchFamily="2" charset="2"/>
              <a:buChar char="Ø"/>
            </a:pPr>
            <a:r>
              <a:rPr lang="es-MX" sz="1400" dirty="0">
                <a:solidFill>
                  <a:srgbClr val="000000"/>
                </a:solidFill>
              </a:rPr>
              <a:t>Mochila Artesanal </a:t>
            </a:r>
          </a:p>
          <a:p>
            <a:pPr algn="ctr">
              <a:buFont typeface="Wingdings" panose="05000000000000000000" pitchFamily="2" charset="2"/>
              <a:buChar char="Ø"/>
            </a:pPr>
            <a:r>
              <a:rPr lang="es-MX" sz="1400" dirty="0">
                <a:solidFill>
                  <a:srgbClr val="000000"/>
                </a:solidFill>
              </a:rPr>
              <a:t>Libreta </a:t>
            </a:r>
          </a:p>
          <a:p>
            <a:pPr algn="ctr">
              <a:buFont typeface="Wingdings" panose="05000000000000000000" pitchFamily="2" charset="2"/>
              <a:buChar char="Ø"/>
            </a:pPr>
            <a:r>
              <a:rPr lang="es-MX" sz="1400" dirty="0">
                <a:solidFill>
                  <a:srgbClr val="000000"/>
                </a:solidFill>
              </a:rPr>
              <a:t>Mandil </a:t>
            </a:r>
          </a:p>
          <a:p>
            <a:pPr algn="ctr">
              <a:buFont typeface="Wingdings" panose="05000000000000000000" pitchFamily="2" charset="2"/>
              <a:buChar char="Ø"/>
            </a:pPr>
            <a:r>
              <a:rPr lang="es-MX" sz="1400" dirty="0">
                <a:solidFill>
                  <a:srgbClr val="000000"/>
                </a:solidFill>
              </a:rPr>
              <a:t>Pinzas de montaje </a:t>
            </a:r>
          </a:p>
          <a:p>
            <a:pPr algn="ctr">
              <a:buFont typeface="Wingdings" panose="05000000000000000000" pitchFamily="2" charset="2"/>
              <a:buChar char="Ø"/>
            </a:pPr>
            <a:r>
              <a:rPr lang="es-MX" sz="1400" dirty="0">
                <a:solidFill>
                  <a:srgbClr val="000000"/>
                </a:solidFill>
              </a:rPr>
              <a:t>Caballito </a:t>
            </a:r>
          </a:p>
          <a:p>
            <a:pPr algn="ctr">
              <a:buFont typeface="Wingdings" panose="05000000000000000000" pitchFamily="2" charset="2"/>
              <a:buChar char="Ø"/>
            </a:pPr>
            <a:r>
              <a:rPr lang="es-MX" sz="1400" dirty="0">
                <a:solidFill>
                  <a:srgbClr val="000000"/>
                </a:solidFill>
              </a:rPr>
              <a:t>Plato de montaje </a:t>
            </a:r>
          </a:p>
        </p:txBody>
      </p:sp>
    </p:spTree>
    <p:extLst>
      <p:ext uri="{BB962C8B-B14F-4D97-AF65-F5344CB8AC3E}">
        <p14:creationId xmlns:p14="http://schemas.microsoft.com/office/powerpoint/2010/main" val="7966183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2" name="Straight Arrow Connector 19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833576E8-A502-465E-A73C-F39FBDA2A986}"/>
              </a:ext>
            </a:extLst>
          </p:cNvPr>
          <p:cNvSpPr>
            <a:spLocks noGrp="1"/>
          </p:cNvSpPr>
          <p:nvPr>
            <p:ph idx="1"/>
          </p:nvPr>
        </p:nvSpPr>
        <p:spPr>
          <a:xfrm>
            <a:off x="235430" y="14301"/>
            <a:ext cx="5702968" cy="913747"/>
          </a:xfrm>
        </p:spPr>
        <p:txBody>
          <a:bodyPr tIns="0" bIns="36000">
            <a:normAutofit/>
          </a:bodyPr>
          <a:lstStyle/>
          <a:p>
            <a:endParaRPr lang="es-MX" sz="1100" dirty="0"/>
          </a:p>
          <a:p>
            <a:pPr marL="0" indent="0">
              <a:buNone/>
            </a:pPr>
            <a:r>
              <a:rPr lang="es-MX" sz="2400" b="1" dirty="0"/>
              <a:t>                   20 DE MAYO OPENING</a:t>
            </a:r>
          </a:p>
          <a:p>
            <a:pPr marL="0" indent="0">
              <a:buNone/>
            </a:pPr>
            <a:endParaRPr lang="es-MX" sz="1100" dirty="0"/>
          </a:p>
          <a:p>
            <a:endParaRPr lang="es-MX" sz="1100" dirty="0"/>
          </a:p>
        </p:txBody>
      </p:sp>
      <p:pic>
        <p:nvPicPr>
          <p:cNvPr id="6162" name="Picture 18" descr="Resultado de imagen para gastronomia de mexico">
            <a:extLst>
              <a:ext uri="{FF2B5EF4-FFF2-40B4-BE49-F238E27FC236}">
                <a16:creationId xmlns:a16="http://schemas.microsoft.com/office/drawing/2014/main" id="{B2419C06-1A42-4CC6-9733-B0A0536F7B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34" r="51657"/>
          <a:stretch/>
        </p:blipFill>
        <p:spPr bwMode="auto">
          <a:xfrm>
            <a:off x="6059606" y="14301"/>
            <a:ext cx="613618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4270393977"/>
              </p:ext>
            </p:extLst>
          </p:nvPr>
        </p:nvGraphicFramePr>
        <p:xfrm>
          <a:off x="5258" y="772630"/>
          <a:ext cx="6163312" cy="6085370"/>
        </p:xfrm>
        <a:graphic>
          <a:graphicData uri="http://schemas.openxmlformats.org/drawingml/2006/table">
            <a:tbl>
              <a:tblPr firstRow="1" bandRow="1">
                <a:tableStyleId>{2D5ABB26-0587-4C30-8999-92F81FD0307C}</a:tableStyleId>
              </a:tblPr>
              <a:tblGrid>
                <a:gridCol w="2246623">
                  <a:extLst>
                    <a:ext uri="{9D8B030D-6E8A-4147-A177-3AD203B41FA5}">
                      <a16:colId xmlns:a16="http://schemas.microsoft.com/office/drawing/2014/main" val="322396111"/>
                    </a:ext>
                  </a:extLst>
                </a:gridCol>
                <a:gridCol w="3916689">
                  <a:extLst>
                    <a:ext uri="{9D8B030D-6E8A-4147-A177-3AD203B41FA5}">
                      <a16:colId xmlns:a16="http://schemas.microsoft.com/office/drawing/2014/main" val="3660048000"/>
                    </a:ext>
                  </a:extLst>
                </a:gridCol>
              </a:tblGrid>
              <a:tr h="848182">
                <a:tc>
                  <a:txBody>
                    <a:bodyPr/>
                    <a:lstStyle/>
                    <a:p>
                      <a:pPr algn="ctr"/>
                      <a:r>
                        <a:rPr lang="es-MX" dirty="0"/>
                        <a:t>16:30 - 17:30 horas</a:t>
                      </a:r>
                    </a:p>
                  </a:txBody>
                  <a:tcPr/>
                </a:tc>
                <a:tc>
                  <a:txBody>
                    <a:bodyPr/>
                    <a:lstStyle/>
                    <a:p>
                      <a:pPr algn="ctr"/>
                      <a:r>
                        <a:rPr lang="es-MX" dirty="0"/>
                        <a:t>Registro de los participantes y entrega de kit (Puerta de Mar)</a:t>
                      </a:r>
                    </a:p>
                  </a:txBody>
                  <a:tcPr/>
                </a:tc>
                <a:extLst>
                  <a:ext uri="{0D108BD9-81ED-4DB2-BD59-A6C34878D82A}">
                    <a16:rowId xmlns:a16="http://schemas.microsoft.com/office/drawing/2014/main" val="2401301727"/>
                  </a:ext>
                </a:extLst>
              </a:tr>
              <a:tr h="1211689">
                <a:tc>
                  <a:txBody>
                    <a:bodyPr/>
                    <a:lstStyle/>
                    <a:p>
                      <a:pPr algn="ctr"/>
                      <a:r>
                        <a:rPr lang="es-MX" dirty="0"/>
                        <a:t>17:31</a:t>
                      </a:r>
                      <a:r>
                        <a:rPr lang="es-MX" baseline="0" dirty="0"/>
                        <a:t> – 18:00 horas</a:t>
                      </a:r>
                      <a:endParaRPr lang="es-MX" dirty="0"/>
                    </a:p>
                  </a:txBody>
                  <a:tcPr/>
                </a:tc>
                <a:tc>
                  <a:txBody>
                    <a:bodyPr/>
                    <a:lstStyle/>
                    <a:p>
                      <a:pPr algn="ctr"/>
                      <a:r>
                        <a:rPr lang="es-MX" dirty="0"/>
                        <a:t>Recorrido cabeza de cochino al Baluarte de Nuestra</a:t>
                      </a:r>
                      <a:r>
                        <a:rPr lang="es-MX" baseline="0" dirty="0"/>
                        <a:t> Señora de la Soledad.</a:t>
                      </a:r>
                      <a:endParaRPr lang="es-MX" dirty="0"/>
                    </a:p>
                  </a:txBody>
                  <a:tcPr/>
                </a:tc>
                <a:extLst>
                  <a:ext uri="{0D108BD9-81ED-4DB2-BD59-A6C34878D82A}">
                    <a16:rowId xmlns:a16="http://schemas.microsoft.com/office/drawing/2014/main" val="3520702352"/>
                  </a:ext>
                </a:extLst>
              </a:tr>
              <a:tr h="491407">
                <a:tc>
                  <a:txBody>
                    <a:bodyPr/>
                    <a:lstStyle/>
                    <a:p>
                      <a:pPr algn="ctr"/>
                      <a:r>
                        <a:rPr lang="es-MX" dirty="0"/>
                        <a:t>18:01 – 18:30</a:t>
                      </a:r>
                      <a:r>
                        <a:rPr lang="es-MX" baseline="0" dirty="0"/>
                        <a:t> horas</a:t>
                      </a:r>
                      <a:endParaRPr lang="es-MX" dirty="0"/>
                    </a:p>
                  </a:txBody>
                  <a:tcPr/>
                </a:tc>
                <a:tc>
                  <a:txBody>
                    <a:bodyPr/>
                    <a:lstStyle/>
                    <a:p>
                      <a:pPr algn="ctr"/>
                      <a:r>
                        <a:rPr lang="es-MX" dirty="0" err="1"/>
                        <a:t>Opening</a:t>
                      </a:r>
                      <a:r>
                        <a:rPr lang="es-MX" dirty="0"/>
                        <a:t> con flash </a:t>
                      </a:r>
                      <a:r>
                        <a:rPr lang="es-MX" dirty="0" err="1"/>
                        <a:t>mob</a:t>
                      </a:r>
                      <a:endParaRPr lang="es-MX" dirty="0"/>
                    </a:p>
                  </a:txBody>
                  <a:tcPr/>
                </a:tc>
                <a:extLst>
                  <a:ext uri="{0D108BD9-81ED-4DB2-BD59-A6C34878D82A}">
                    <a16:rowId xmlns:a16="http://schemas.microsoft.com/office/drawing/2014/main" val="213522384"/>
                  </a:ext>
                </a:extLst>
              </a:tr>
              <a:tr h="1211689">
                <a:tc>
                  <a:txBody>
                    <a:bodyPr/>
                    <a:lstStyle/>
                    <a:p>
                      <a:pPr algn="ctr"/>
                      <a:r>
                        <a:rPr lang="es-MX" dirty="0"/>
                        <a:t>18:31 – 19:00 horas</a:t>
                      </a:r>
                    </a:p>
                  </a:txBody>
                  <a:tcPr/>
                </a:tc>
                <a:tc>
                  <a:txBody>
                    <a:bodyPr/>
                    <a:lstStyle/>
                    <a:p>
                      <a:pPr algn="ctr"/>
                      <a:r>
                        <a:rPr lang="es-MX" dirty="0"/>
                        <a:t>Palabras de bienvenida </a:t>
                      </a:r>
                      <a:r>
                        <a:rPr lang="es-MX" b="1" dirty="0"/>
                        <a:t>Rector:</a:t>
                      </a:r>
                      <a:r>
                        <a:rPr lang="es-MX" b="1" baseline="0" dirty="0"/>
                        <a:t> Gerardo Montero </a:t>
                      </a:r>
                      <a:r>
                        <a:rPr lang="es-MX" baseline="0" dirty="0"/>
                        <a:t>(Inauguración oficial)</a:t>
                      </a:r>
                      <a:endParaRPr lang="es-MX" dirty="0"/>
                    </a:p>
                  </a:txBody>
                  <a:tcPr/>
                </a:tc>
                <a:extLst>
                  <a:ext uri="{0D108BD9-81ED-4DB2-BD59-A6C34878D82A}">
                    <a16:rowId xmlns:a16="http://schemas.microsoft.com/office/drawing/2014/main" val="140685928"/>
                  </a:ext>
                </a:extLst>
              </a:tr>
              <a:tr h="848182">
                <a:tc>
                  <a:txBody>
                    <a:bodyPr/>
                    <a:lstStyle/>
                    <a:p>
                      <a:pPr algn="ctr"/>
                      <a:r>
                        <a:rPr lang="es-MX" dirty="0"/>
                        <a:t>19:01 – 20:00 horas</a:t>
                      </a:r>
                    </a:p>
                  </a:txBody>
                  <a:tcPr/>
                </a:tc>
                <a:tc>
                  <a:txBody>
                    <a:bodyPr/>
                    <a:lstStyle/>
                    <a:p>
                      <a:pPr algn="ctr"/>
                      <a:r>
                        <a:rPr lang="es-MX" dirty="0"/>
                        <a:t>Música prehispánica, ballet folklórico.</a:t>
                      </a:r>
                    </a:p>
                  </a:txBody>
                  <a:tcPr/>
                </a:tc>
                <a:extLst>
                  <a:ext uri="{0D108BD9-81ED-4DB2-BD59-A6C34878D82A}">
                    <a16:rowId xmlns:a16="http://schemas.microsoft.com/office/drawing/2014/main" val="405755516"/>
                  </a:ext>
                </a:extLst>
              </a:tr>
              <a:tr h="982814">
                <a:tc>
                  <a:txBody>
                    <a:bodyPr/>
                    <a:lstStyle/>
                    <a:p>
                      <a:pPr algn="ctr"/>
                      <a:r>
                        <a:rPr lang="es-MX" dirty="0"/>
                        <a:t>20:01 -21:00 horas</a:t>
                      </a:r>
                    </a:p>
                  </a:txBody>
                  <a:tcPr/>
                </a:tc>
                <a:tc>
                  <a:txBody>
                    <a:bodyPr/>
                    <a:lstStyle/>
                    <a:p>
                      <a:pPr algn="ctr"/>
                      <a:r>
                        <a:rPr lang="es-MX" dirty="0"/>
                        <a:t>Coctel y Cena</a:t>
                      </a:r>
                    </a:p>
                  </a:txBody>
                  <a:tcPr/>
                </a:tc>
                <a:extLst>
                  <a:ext uri="{0D108BD9-81ED-4DB2-BD59-A6C34878D82A}">
                    <a16:rowId xmlns:a16="http://schemas.microsoft.com/office/drawing/2014/main" val="361823965"/>
                  </a:ext>
                </a:extLst>
              </a:tr>
              <a:tr h="491407">
                <a:tc>
                  <a:txBody>
                    <a:bodyPr/>
                    <a:lstStyle/>
                    <a:p>
                      <a:endParaRPr lang="es-MX" dirty="0"/>
                    </a:p>
                  </a:txBody>
                  <a:tcPr/>
                </a:tc>
                <a:tc>
                  <a:txBody>
                    <a:bodyPr/>
                    <a:lstStyle/>
                    <a:p>
                      <a:endParaRPr lang="es-MX" dirty="0"/>
                    </a:p>
                  </a:txBody>
                  <a:tcPr/>
                </a:tc>
                <a:extLst>
                  <a:ext uri="{0D108BD9-81ED-4DB2-BD59-A6C34878D82A}">
                    <a16:rowId xmlns:a16="http://schemas.microsoft.com/office/drawing/2014/main" val="1044116437"/>
                  </a:ext>
                </a:extLst>
              </a:tr>
            </a:tbl>
          </a:graphicData>
        </a:graphic>
      </p:graphicFrame>
    </p:spTree>
    <p:extLst>
      <p:ext uri="{BB962C8B-B14F-4D97-AF65-F5344CB8AC3E}">
        <p14:creationId xmlns:p14="http://schemas.microsoft.com/office/powerpoint/2010/main" val="23588966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Arrow Connector 7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0DE9B9C-E262-4E3F-9D0B-B5570CC4065E}"/>
              </a:ext>
            </a:extLst>
          </p:cNvPr>
          <p:cNvSpPr>
            <a:spLocks noGrp="1"/>
          </p:cNvSpPr>
          <p:nvPr>
            <p:ph idx="1"/>
          </p:nvPr>
        </p:nvSpPr>
        <p:spPr>
          <a:xfrm>
            <a:off x="583131" y="341891"/>
            <a:ext cx="4644189" cy="621792"/>
          </a:xfrm>
        </p:spPr>
        <p:txBody>
          <a:bodyPr>
            <a:normAutofit lnSpcReduction="10000"/>
          </a:bodyPr>
          <a:lstStyle/>
          <a:p>
            <a:endParaRPr lang="es-MX" sz="700" b="1" dirty="0"/>
          </a:p>
          <a:p>
            <a:pPr marL="0" indent="0" algn="ctr">
              <a:buNone/>
            </a:pPr>
            <a:r>
              <a:rPr lang="es-MX" sz="2400" b="1" dirty="0"/>
              <a:t>21 DE MAYO TRADICIONAL</a:t>
            </a:r>
          </a:p>
          <a:p>
            <a:endParaRPr lang="es-MX" sz="700" dirty="0"/>
          </a:p>
        </p:txBody>
      </p:sp>
      <p:pic>
        <p:nvPicPr>
          <p:cNvPr id="7170" name="Picture 2" descr="Imagen relacionada">
            <a:extLst>
              <a:ext uri="{FF2B5EF4-FFF2-40B4-BE49-F238E27FC236}">
                <a16:creationId xmlns:a16="http://schemas.microsoft.com/office/drawing/2014/main" id="{F7E1D6FF-FA50-4780-8226-57924A60C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92" r="21160" b="-1"/>
          <a:stretch/>
        </p:blipFill>
        <p:spPr bwMode="auto">
          <a:xfrm>
            <a:off x="6160169" y="134629"/>
            <a:ext cx="6031831"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1" name="Tabla 10"/>
          <p:cNvGraphicFramePr>
            <a:graphicFrameLocks noGrp="1"/>
          </p:cNvGraphicFramePr>
          <p:nvPr>
            <p:extLst>
              <p:ext uri="{D42A27DB-BD31-4B8C-83A1-F6EECF244321}">
                <p14:modId xmlns:p14="http://schemas.microsoft.com/office/powerpoint/2010/main" val="1479079900"/>
              </p:ext>
            </p:extLst>
          </p:nvPr>
        </p:nvGraphicFramePr>
        <p:xfrm>
          <a:off x="-109182" y="818994"/>
          <a:ext cx="6474328" cy="6296452"/>
        </p:xfrm>
        <a:graphic>
          <a:graphicData uri="http://schemas.openxmlformats.org/drawingml/2006/table">
            <a:tbl>
              <a:tblPr firstRow="1" bandRow="1">
                <a:tableStyleId>{2D5ABB26-0587-4C30-8999-92F81FD0307C}</a:tableStyleId>
              </a:tblPr>
              <a:tblGrid>
                <a:gridCol w="2371558">
                  <a:extLst>
                    <a:ext uri="{9D8B030D-6E8A-4147-A177-3AD203B41FA5}">
                      <a16:colId xmlns:a16="http://schemas.microsoft.com/office/drawing/2014/main" val="3275667157"/>
                    </a:ext>
                  </a:extLst>
                </a:gridCol>
                <a:gridCol w="4102770">
                  <a:extLst>
                    <a:ext uri="{9D8B030D-6E8A-4147-A177-3AD203B41FA5}">
                      <a16:colId xmlns:a16="http://schemas.microsoft.com/office/drawing/2014/main" val="3279380077"/>
                    </a:ext>
                  </a:extLst>
                </a:gridCol>
              </a:tblGrid>
              <a:tr h="540066">
                <a:tc>
                  <a:txBody>
                    <a:bodyPr/>
                    <a:lstStyle/>
                    <a:p>
                      <a:pPr algn="ctr"/>
                      <a:r>
                        <a:rPr lang="es-MX" sz="1800" dirty="0"/>
                        <a:t>8:30 - 9:00 horas</a:t>
                      </a:r>
                      <a:endParaRPr lang="es-MX"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a:t>Pase de Asistencia</a:t>
                      </a:r>
                    </a:p>
                  </a:txBody>
                  <a:tcPr/>
                </a:tc>
                <a:extLst>
                  <a:ext uri="{0D108BD9-81ED-4DB2-BD59-A6C34878D82A}">
                    <a16:rowId xmlns:a16="http://schemas.microsoft.com/office/drawing/2014/main" val="3366150639"/>
                  </a:ext>
                </a:extLst>
              </a:tr>
              <a:tr h="512268">
                <a:tc>
                  <a:txBody>
                    <a:bodyPr/>
                    <a:lstStyle/>
                    <a:p>
                      <a:pPr algn="ctr"/>
                      <a:r>
                        <a:rPr lang="es-MX" sz="1800" dirty="0"/>
                        <a:t>9:01 - 10:00 horas</a:t>
                      </a:r>
                      <a:endParaRPr lang="es-MX" sz="1800" b="1" dirty="0"/>
                    </a:p>
                  </a:txBody>
                  <a:tcPr/>
                </a:tc>
                <a:tc>
                  <a:txBody>
                    <a:bodyPr/>
                    <a:lstStyle/>
                    <a:p>
                      <a:pPr algn="ctr"/>
                      <a:r>
                        <a:rPr lang="es-MX" dirty="0"/>
                        <a:t>Conferencia: </a:t>
                      </a:r>
                      <a:r>
                        <a:rPr lang="es-MX" b="1" dirty="0"/>
                        <a:t>Chef Luis Aranda.</a:t>
                      </a:r>
                    </a:p>
                  </a:txBody>
                  <a:tcPr/>
                </a:tc>
                <a:extLst>
                  <a:ext uri="{0D108BD9-81ED-4DB2-BD59-A6C34878D82A}">
                    <a16:rowId xmlns:a16="http://schemas.microsoft.com/office/drawing/2014/main" val="2910873765"/>
                  </a:ext>
                </a:extLst>
              </a:tr>
              <a:tr h="512268">
                <a:tc>
                  <a:txBody>
                    <a:bodyPr/>
                    <a:lstStyle/>
                    <a:p>
                      <a:pPr algn="ctr"/>
                      <a:r>
                        <a:rPr lang="es-MX" sz="1800" dirty="0"/>
                        <a:t>10:00 - 11:30 horas</a:t>
                      </a:r>
                      <a:endParaRPr lang="es-MX" sz="1800" b="1" dirty="0"/>
                    </a:p>
                  </a:txBody>
                  <a:tcPr/>
                </a:tc>
                <a:tc>
                  <a:txBody>
                    <a:bodyPr/>
                    <a:lstStyle/>
                    <a:p>
                      <a:pPr algn="ctr"/>
                      <a:r>
                        <a:rPr lang="es-MX" dirty="0"/>
                        <a:t>Demo </a:t>
                      </a:r>
                      <a:r>
                        <a:rPr lang="es-MX" dirty="0" err="1"/>
                        <a:t>Class</a:t>
                      </a:r>
                      <a:r>
                        <a:rPr lang="es-MX" dirty="0"/>
                        <a:t>: </a:t>
                      </a:r>
                      <a:r>
                        <a:rPr lang="es-MX" b="1" dirty="0"/>
                        <a:t>Chef José Rodríguez.</a:t>
                      </a:r>
                    </a:p>
                  </a:txBody>
                  <a:tcPr/>
                </a:tc>
                <a:extLst>
                  <a:ext uri="{0D108BD9-81ED-4DB2-BD59-A6C34878D82A}">
                    <a16:rowId xmlns:a16="http://schemas.microsoft.com/office/drawing/2014/main" val="1164929016"/>
                  </a:ext>
                </a:extLst>
              </a:tr>
              <a:tr h="512268">
                <a:tc>
                  <a:txBody>
                    <a:bodyPr/>
                    <a:lstStyle/>
                    <a:p>
                      <a:pPr algn="ctr"/>
                      <a:r>
                        <a:rPr lang="es-MX" sz="1800" dirty="0"/>
                        <a:t>11:31 - 12:20 horas</a:t>
                      </a:r>
                      <a:endParaRPr lang="es-MX" sz="1800" b="1" dirty="0"/>
                    </a:p>
                  </a:txBody>
                  <a:tcPr/>
                </a:tc>
                <a:tc>
                  <a:txBody>
                    <a:bodyPr/>
                    <a:lstStyle/>
                    <a:p>
                      <a:pPr algn="ctr"/>
                      <a:r>
                        <a:rPr lang="es-MX" dirty="0"/>
                        <a:t>Desayuno</a:t>
                      </a:r>
                    </a:p>
                  </a:txBody>
                  <a:tcPr/>
                </a:tc>
                <a:extLst>
                  <a:ext uri="{0D108BD9-81ED-4DB2-BD59-A6C34878D82A}">
                    <a16:rowId xmlns:a16="http://schemas.microsoft.com/office/drawing/2014/main" val="2280910440"/>
                  </a:ext>
                </a:extLst>
              </a:tr>
              <a:tr h="884189">
                <a:tc>
                  <a:txBody>
                    <a:bodyPr/>
                    <a:lstStyle/>
                    <a:p>
                      <a:pPr algn="ctr"/>
                      <a:r>
                        <a:rPr lang="es-MX" sz="1800" dirty="0"/>
                        <a:t>12:21 - 13:00 horas</a:t>
                      </a:r>
                      <a:endParaRPr lang="es-MX"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a:t>Conferencia: </a:t>
                      </a:r>
                      <a:r>
                        <a:rPr lang="es-MX" b="1" dirty="0"/>
                        <a:t>M. EN C.: Margarita Salomé </a:t>
                      </a:r>
                      <a:r>
                        <a:rPr lang="es-MX" b="1" dirty="0" err="1"/>
                        <a:t>Chiquini</a:t>
                      </a:r>
                      <a:r>
                        <a:rPr lang="es-MX" b="1" dirty="0"/>
                        <a:t> Herrera.</a:t>
                      </a:r>
                    </a:p>
                  </a:txBody>
                  <a:tcPr/>
                </a:tc>
                <a:extLst>
                  <a:ext uri="{0D108BD9-81ED-4DB2-BD59-A6C34878D82A}">
                    <a16:rowId xmlns:a16="http://schemas.microsoft.com/office/drawing/2014/main" val="341792818"/>
                  </a:ext>
                </a:extLst>
              </a:tr>
              <a:tr h="512268">
                <a:tc>
                  <a:txBody>
                    <a:bodyPr/>
                    <a:lstStyle/>
                    <a:p>
                      <a:pPr algn="ctr"/>
                      <a:r>
                        <a:rPr lang="es-MX" sz="1800" dirty="0"/>
                        <a:t>13:01 - 14:10 horas</a:t>
                      </a:r>
                    </a:p>
                    <a:p>
                      <a:pPr algn="ctr"/>
                      <a:endParaRPr lang="es-MX" sz="1800" dirty="0"/>
                    </a:p>
                    <a:p>
                      <a:pPr algn="ctr"/>
                      <a:r>
                        <a:rPr lang="es-MX" sz="1800" dirty="0"/>
                        <a:t>14:11 – 14: 40 horas </a:t>
                      </a:r>
                    </a:p>
                  </a:txBody>
                  <a:tcPr/>
                </a:tc>
                <a:tc>
                  <a:txBody>
                    <a:bodyPr/>
                    <a:lstStyle/>
                    <a:p>
                      <a:pPr algn="ctr"/>
                      <a:r>
                        <a:rPr lang="es-MX" dirty="0"/>
                        <a:t>Conferencia: </a:t>
                      </a:r>
                      <a:r>
                        <a:rPr lang="es-MX" b="1" dirty="0"/>
                        <a:t>Chef Wilson Alfonso Báez.</a:t>
                      </a:r>
                    </a:p>
                    <a:p>
                      <a:pPr algn="ctr"/>
                      <a:endParaRPr lang="es-MX" b="1" dirty="0"/>
                    </a:p>
                    <a:p>
                      <a:pPr algn="ctr"/>
                      <a:r>
                        <a:rPr lang="es-MX" b="1" dirty="0"/>
                        <a:t>Rifas</a:t>
                      </a:r>
                      <a:r>
                        <a:rPr lang="es-MX" b="1" baseline="0" dirty="0"/>
                        <a:t>, Juegos </a:t>
                      </a:r>
                      <a:r>
                        <a:rPr lang="es-MX" b="1" baseline="0" dirty="0" err="1"/>
                        <a:t>etc</a:t>
                      </a:r>
                      <a:endParaRPr lang="es-MX" b="1" dirty="0"/>
                    </a:p>
                  </a:txBody>
                  <a:tcPr/>
                </a:tc>
                <a:extLst>
                  <a:ext uri="{0D108BD9-81ED-4DB2-BD59-A6C34878D82A}">
                    <a16:rowId xmlns:a16="http://schemas.microsoft.com/office/drawing/2014/main" val="1720778037"/>
                  </a:ext>
                </a:extLst>
              </a:tr>
              <a:tr h="512268">
                <a:tc>
                  <a:txBody>
                    <a:bodyPr/>
                    <a:lstStyle/>
                    <a:p>
                      <a:pPr algn="ctr"/>
                      <a:r>
                        <a:rPr lang="es-MX" sz="1800" dirty="0"/>
                        <a:t>14:41 - 17:00</a:t>
                      </a:r>
                      <a:r>
                        <a:rPr lang="es-MX" sz="1800" baseline="0" dirty="0"/>
                        <a:t> horas</a:t>
                      </a:r>
                      <a:endParaRPr lang="es-MX" sz="1800" b="1" dirty="0"/>
                    </a:p>
                  </a:txBody>
                  <a:tcPr/>
                </a:tc>
                <a:tc>
                  <a:txBody>
                    <a:bodyPr/>
                    <a:lstStyle/>
                    <a:p>
                      <a:pPr algn="ctr"/>
                      <a:r>
                        <a:rPr lang="es-MX" dirty="0"/>
                        <a:t>Almuerzo</a:t>
                      </a:r>
                    </a:p>
                  </a:txBody>
                  <a:tcPr/>
                </a:tc>
                <a:extLst>
                  <a:ext uri="{0D108BD9-81ED-4DB2-BD59-A6C34878D82A}">
                    <a16:rowId xmlns:a16="http://schemas.microsoft.com/office/drawing/2014/main" val="3315808"/>
                  </a:ext>
                </a:extLst>
              </a:tr>
              <a:tr h="512268">
                <a:tc>
                  <a:txBody>
                    <a:bodyPr/>
                    <a:lstStyle/>
                    <a:p>
                      <a:pPr algn="ctr"/>
                      <a:r>
                        <a:rPr lang="es-MX" sz="1800" dirty="0"/>
                        <a:t>17:01 - 18:15 horas</a:t>
                      </a:r>
                      <a:endParaRPr lang="es-MX" sz="1800" b="1" dirty="0"/>
                    </a:p>
                  </a:txBody>
                  <a:tcPr/>
                </a:tc>
                <a:tc>
                  <a:txBody>
                    <a:bodyPr/>
                    <a:lstStyle/>
                    <a:p>
                      <a:pPr algn="ctr"/>
                      <a:r>
                        <a:rPr lang="es-MX" dirty="0"/>
                        <a:t>Conferencia: </a:t>
                      </a:r>
                      <a:r>
                        <a:rPr lang="es-MX" b="1" dirty="0"/>
                        <a:t>Chef Marta Zepeda.</a:t>
                      </a:r>
                    </a:p>
                  </a:txBody>
                  <a:tcPr/>
                </a:tc>
                <a:extLst>
                  <a:ext uri="{0D108BD9-81ED-4DB2-BD59-A6C34878D82A}">
                    <a16:rowId xmlns:a16="http://schemas.microsoft.com/office/drawing/2014/main" val="1333993109"/>
                  </a:ext>
                </a:extLst>
              </a:tr>
              <a:tr h="512268">
                <a:tc>
                  <a:txBody>
                    <a:bodyPr/>
                    <a:lstStyle/>
                    <a:p>
                      <a:pPr algn="ctr"/>
                      <a:r>
                        <a:rPr lang="es-MX" sz="1800" dirty="0"/>
                        <a:t>18:16 - 19:00 horas</a:t>
                      </a:r>
                      <a:endParaRPr lang="es-MX" sz="1800" b="1" dirty="0"/>
                    </a:p>
                  </a:txBody>
                  <a:tcPr/>
                </a:tc>
                <a:tc>
                  <a:txBody>
                    <a:bodyPr/>
                    <a:lstStyle/>
                    <a:p>
                      <a:pPr algn="ctr"/>
                      <a:r>
                        <a:rPr lang="es-MX" dirty="0"/>
                        <a:t>Descanso.</a:t>
                      </a:r>
                    </a:p>
                  </a:txBody>
                  <a:tcPr/>
                </a:tc>
                <a:extLst>
                  <a:ext uri="{0D108BD9-81ED-4DB2-BD59-A6C34878D82A}">
                    <a16:rowId xmlns:a16="http://schemas.microsoft.com/office/drawing/2014/main" val="4097700456"/>
                  </a:ext>
                </a:extLst>
              </a:tr>
              <a:tr h="884189">
                <a:tc>
                  <a:txBody>
                    <a:bodyPr/>
                    <a:lstStyle/>
                    <a:p>
                      <a:pPr algn="ctr"/>
                      <a:r>
                        <a:rPr lang="es-MX" sz="1800" dirty="0"/>
                        <a:t>19:01 - 20:30 horas</a:t>
                      </a:r>
                      <a:endParaRPr lang="es-MX" sz="1800" b="1" dirty="0"/>
                    </a:p>
                  </a:txBody>
                  <a:tcPr/>
                </a:tc>
                <a:tc>
                  <a:txBody>
                    <a:bodyPr/>
                    <a:lstStyle/>
                    <a:p>
                      <a:pPr algn="ctr"/>
                      <a:r>
                        <a:rPr lang="es-MX" dirty="0"/>
                        <a:t>Conferencia</a:t>
                      </a:r>
                      <a:r>
                        <a:rPr lang="es-MX" baseline="0" dirty="0"/>
                        <a:t> Magistral: </a:t>
                      </a:r>
                      <a:r>
                        <a:rPr lang="es-MX" b="1" baseline="0" dirty="0"/>
                        <a:t>Chef Sylvia </a:t>
                      </a:r>
                      <a:r>
                        <a:rPr lang="es-MX" b="1" baseline="0" dirty="0" err="1"/>
                        <a:t>Kurczyn</a:t>
                      </a:r>
                      <a:r>
                        <a:rPr lang="es-MX" b="1" baseline="0" dirty="0"/>
                        <a:t>.</a:t>
                      </a:r>
                      <a:endParaRPr lang="es-MX" b="1" dirty="0"/>
                    </a:p>
                  </a:txBody>
                  <a:tcPr/>
                </a:tc>
                <a:extLst>
                  <a:ext uri="{0D108BD9-81ED-4DB2-BD59-A6C34878D82A}">
                    <a16:rowId xmlns:a16="http://schemas.microsoft.com/office/drawing/2014/main" val="2136562428"/>
                  </a:ext>
                </a:extLst>
              </a:tr>
            </a:tbl>
          </a:graphicData>
        </a:graphic>
      </p:graphicFrame>
    </p:spTree>
    <p:extLst>
      <p:ext uri="{BB962C8B-B14F-4D97-AF65-F5344CB8AC3E}">
        <p14:creationId xmlns:p14="http://schemas.microsoft.com/office/powerpoint/2010/main" val="296616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00" name="Straight Arrow Connector 13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98CD1FC-F2C3-43AF-8200-D53AABE4DEB3}"/>
              </a:ext>
            </a:extLst>
          </p:cNvPr>
          <p:cNvSpPr>
            <a:spLocks noGrp="1"/>
          </p:cNvSpPr>
          <p:nvPr>
            <p:ph idx="1"/>
          </p:nvPr>
        </p:nvSpPr>
        <p:spPr>
          <a:xfrm>
            <a:off x="464024" y="245908"/>
            <a:ext cx="5089061" cy="637558"/>
          </a:xfrm>
        </p:spPr>
        <p:txBody>
          <a:bodyPr>
            <a:normAutofit lnSpcReduction="10000"/>
          </a:bodyPr>
          <a:lstStyle/>
          <a:p>
            <a:endParaRPr lang="es-MX" sz="700" b="1" dirty="0"/>
          </a:p>
          <a:p>
            <a:pPr marL="0" indent="0" algn="ctr">
              <a:buNone/>
            </a:pPr>
            <a:r>
              <a:rPr lang="es-MX" sz="2400" b="1" dirty="0"/>
              <a:t>22 DE MAYO CONTEMPORÁNEA</a:t>
            </a:r>
          </a:p>
          <a:p>
            <a:endParaRPr lang="es-MX" sz="1400" b="1" dirty="0"/>
          </a:p>
        </p:txBody>
      </p:sp>
      <p:pic>
        <p:nvPicPr>
          <p:cNvPr id="8198" name="Picture 6" descr="Imagen relacionada">
            <a:extLst>
              <a:ext uri="{FF2B5EF4-FFF2-40B4-BE49-F238E27FC236}">
                <a16:creationId xmlns:a16="http://schemas.microsoft.com/office/drawing/2014/main" id="{8DA872FB-E5FD-4C93-BE6F-40E70DD2C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63" r="16715" b="-1"/>
          <a:stretch/>
        </p:blipFill>
        <p:spPr bwMode="auto">
          <a:xfrm>
            <a:off x="5854890" y="10"/>
            <a:ext cx="6337109"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1203896248"/>
              </p:ext>
            </p:extLst>
          </p:nvPr>
        </p:nvGraphicFramePr>
        <p:xfrm>
          <a:off x="174120" y="1078177"/>
          <a:ext cx="6144794" cy="5779820"/>
        </p:xfrm>
        <a:graphic>
          <a:graphicData uri="http://schemas.openxmlformats.org/drawingml/2006/table">
            <a:tbl>
              <a:tblPr firstRow="1" bandRow="1">
                <a:tableStyleId>{2D5ABB26-0587-4C30-8999-92F81FD0307C}</a:tableStyleId>
              </a:tblPr>
              <a:tblGrid>
                <a:gridCol w="2145999">
                  <a:extLst>
                    <a:ext uri="{9D8B030D-6E8A-4147-A177-3AD203B41FA5}">
                      <a16:colId xmlns:a16="http://schemas.microsoft.com/office/drawing/2014/main" val="2548274564"/>
                    </a:ext>
                  </a:extLst>
                </a:gridCol>
                <a:gridCol w="3998795">
                  <a:extLst>
                    <a:ext uri="{9D8B030D-6E8A-4147-A177-3AD203B41FA5}">
                      <a16:colId xmlns:a16="http://schemas.microsoft.com/office/drawing/2014/main" val="2298316613"/>
                    </a:ext>
                  </a:extLst>
                </a:gridCol>
              </a:tblGrid>
              <a:tr h="577982">
                <a:tc>
                  <a:txBody>
                    <a:bodyPr/>
                    <a:lstStyle/>
                    <a:p>
                      <a:pPr algn="ctr"/>
                      <a:r>
                        <a:rPr lang="es-MX" dirty="0"/>
                        <a:t>8:00 - 9:00 horas</a:t>
                      </a:r>
                    </a:p>
                  </a:txBody>
                  <a:tcPr/>
                </a:tc>
                <a:tc>
                  <a:txBody>
                    <a:bodyPr/>
                    <a:lstStyle/>
                    <a:p>
                      <a:pPr algn="ctr"/>
                      <a:r>
                        <a:rPr lang="es-MX" dirty="0"/>
                        <a:t>Pase</a:t>
                      </a:r>
                      <a:r>
                        <a:rPr lang="es-MX" baseline="0" dirty="0"/>
                        <a:t> de asistencia</a:t>
                      </a:r>
                      <a:endParaRPr lang="es-MX" dirty="0"/>
                    </a:p>
                  </a:txBody>
                  <a:tcPr/>
                </a:tc>
                <a:extLst>
                  <a:ext uri="{0D108BD9-81ED-4DB2-BD59-A6C34878D82A}">
                    <a16:rowId xmlns:a16="http://schemas.microsoft.com/office/drawing/2014/main" val="3850711330"/>
                  </a:ext>
                </a:extLst>
              </a:tr>
              <a:tr h="577982">
                <a:tc>
                  <a:txBody>
                    <a:bodyPr/>
                    <a:lstStyle/>
                    <a:p>
                      <a:pPr algn="ctr"/>
                      <a:r>
                        <a:rPr lang="es-MX" dirty="0"/>
                        <a:t>9:01 - 10:30 horas</a:t>
                      </a:r>
                    </a:p>
                  </a:txBody>
                  <a:tcPr/>
                </a:tc>
                <a:tc>
                  <a:txBody>
                    <a:bodyPr/>
                    <a:lstStyle/>
                    <a:p>
                      <a:pPr algn="ctr"/>
                      <a:r>
                        <a:rPr lang="es-MX" dirty="0"/>
                        <a:t>Demo </a:t>
                      </a:r>
                      <a:r>
                        <a:rPr lang="es-MX" dirty="0" err="1"/>
                        <a:t>Class</a:t>
                      </a:r>
                      <a:r>
                        <a:rPr lang="es-MX" dirty="0"/>
                        <a:t>: </a:t>
                      </a:r>
                      <a:r>
                        <a:rPr lang="es-MX" b="1" dirty="0"/>
                        <a:t>Chef: Julio</a:t>
                      </a:r>
                      <a:r>
                        <a:rPr lang="es-MX" b="1" baseline="0" dirty="0"/>
                        <a:t> Ortega.</a:t>
                      </a:r>
                      <a:endParaRPr lang="es-MX" b="1" dirty="0"/>
                    </a:p>
                  </a:txBody>
                  <a:tcPr/>
                </a:tc>
                <a:extLst>
                  <a:ext uri="{0D108BD9-81ED-4DB2-BD59-A6C34878D82A}">
                    <a16:rowId xmlns:a16="http://schemas.microsoft.com/office/drawing/2014/main" val="258876302"/>
                  </a:ext>
                </a:extLst>
              </a:tr>
              <a:tr h="577982">
                <a:tc>
                  <a:txBody>
                    <a:bodyPr/>
                    <a:lstStyle/>
                    <a:p>
                      <a:pPr algn="ctr"/>
                      <a:r>
                        <a:rPr lang="es-MX" dirty="0"/>
                        <a:t>10:31 - 11:00 horas</a:t>
                      </a:r>
                    </a:p>
                  </a:txBody>
                  <a:tcPr/>
                </a:tc>
                <a:tc>
                  <a:txBody>
                    <a:bodyPr/>
                    <a:lstStyle/>
                    <a:p>
                      <a:pPr algn="ctr"/>
                      <a:r>
                        <a:rPr lang="es-MX" dirty="0"/>
                        <a:t>Desayuno.</a:t>
                      </a:r>
                    </a:p>
                  </a:txBody>
                  <a:tcPr/>
                </a:tc>
                <a:extLst>
                  <a:ext uri="{0D108BD9-81ED-4DB2-BD59-A6C34878D82A}">
                    <a16:rowId xmlns:a16="http://schemas.microsoft.com/office/drawing/2014/main" val="3038187542"/>
                  </a:ext>
                </a:extLst>
              </a:tr>
              <a:tr h="577982">
                <a:tc>
                  <a:txBody>
                    <a:bodyPr/>
                    <a:lstStyle/>
                    <a:p>
                      <a:pPr algn="ctr"/>
                      <a:r>
                        <a:rPr lang="es-MX" dirty="0"/>
                        <a:t>11:01 - 12:10 horas</a:t>
                      </a:r>
                    </a:p>
                  </a:txBody>
                  <a:tcPr/>
                </a:tc>
                <a:tc>
                  <a:txBody>
                    <a:bodyPr/>
                    <a:lstStyle/>
                    <a:p>
                      <a:pPr algn="ctr"/>
                      <a:r>
                        <a:rPr lang="es-MX" dirty="0"/>
                        <a:t>Conferencia: </a:t>
                      </a:r>
                      <a:r>
                        <a:rPr lang="es-MX" b="1" dirty="0"/>
                        <a:t>Chef Christian Bravo.</a:t>
                      </a:r>
                    </a:p>
                  </a:txBody>
                  <a:tcPr/>
                </a:tc>
                <a:extLst>
                  <a:ext uri="{0D108BD9-81ED-4DB2-BD59-A6C34878D82A}">
                    <a16:rowId xmlns:a16="http://schemas.microsoft.com/office/drawing/2014/main" val="890500888"/>
                  </a:ext>
                </a:extLst>
              </a:tr>
              <a:tr h="577982">
                <a:tc>
                  <a:txBody>
                    <a:bodyPr/>
                    <a:lstStyle/>
                    <a:p>
                      <a:pPr algn="ctr"/>
                      <a:r>
                        <a:rPr lang="es-MX" dirty="0"/>
                        <a:t>12:11 - 13:10 horas</a:t>
                      </a:r>
                    </a:p>
                  </a:txBody>
                  <a:tcPr/>
                </a:tc>
                <a:tc>
                  <a:txBody>
                    <a:bodyPr/>
                    <a:lstStyle/>
                    <a:p>
                      <a:pPr algn="ctr"/>
                      <a:r>
                        <a:rPr lang="es-MX" dirty="0"/>
                        <a:t>Conferencia: </a:t>
                      </a:r>
                      <a:r>
                        <a:rPr lang="es-MX" b="1" dirty="0"/>
                        <a:t>Chef: Luis Felipe </a:t>
                      </a:r>
                      <a:r>
                        <a:rPr lang="es-MX" b="1" dirty="0" err="1"/>
                        <a:t>Barocio</a:t>
                      </a:r>
                      <a:r>
                        <a:rPr lang="es-MX" b="1" dirty="0"/>
                        <a:t>.</a:t>
                      </a:r>
                    </a:p>
                  </a:txBody>
                  <a:tcPr/>
                </a:tc>
                <a:extLst>
                  <a:ext uri="{0D108BD9-81ED-4DB2-BD59-A6C34878D82A}">
                    <a16:rowId xmlns:a16="http://schemas.microsoft.com/office/drawing/2014/main" val="2470780161"/>
                  </a:ext>
                </a:extLst>
              </a:tr>
              <a:tr h="577982">
                <a:tc>
                  <a:txBody>
                    <a:bodyPr/>
                    <a:lstStyle/>
                    <a:p>
                      <a:pPr algn="ctr"/>
                      <a:r>
                        <a:rPr lang="es-MX" dirty="0"/>
                        <a:t>13:11 - 16:00 horas</a:t>
                      </a:r>
                    </a:p>
                  </a:txBody>
                  <a:tcPr/>
                </a:tc>
                <a:tc>
                  <a:txBody>
                    <a:bodyPr/>
                    <a:lstStyle/>
                    <a:p>
                      <a:pPr algn="ctr"/>
                      <a:r>
                        <a:rPr lang="es-MX" dirty="0"/>
                        <a:t>Almuerzo.</a:t>
                      </a:r>
                    </a:p>
                  </a:txBody>
                  <a:tcPr/>
                </a:tc>
                <a:extLst>
                  <a:ext uri="{0D108BD9-81ED-4DB2-BD59-A6C34878D82A}">
                    <a16:rowId xmlns:a16="http://schemas.microsoft.com/office/drawing/2014/main" val="3506719039"/>
                  </a:ext>
                </a:extLst>
              </a:tr>
              <a:tr h="577982">
                <a:tc>
                  <a:txBody>
                    <a:bodyPr/>
                    <a:lstStyle/>
                    <a:p>
                      <a:pPr algn="ctr"/>
                      <a:r>
                        <a:rPr lang="es-MX" dirty="0"/>
                        <a:t>16:01 - 17:30 horas</a:t>
                      </a:r>
                    </a:p>
                  </a:txBody>
                  <a:tcPr/>
                </a:tc>
                <a:tc>
                  <a:txBody>
                    <a:bodyPr/>
                    <a:lstStyle/>
                    <a:p>
                      <a:pPr algn="ctr"/>
                      <a:r>
                        <a:rPr lang="es-MX" dirty="0"/>
                        <a:t>Conferencia:</a:t>
                      </a:r>
                      <a:r>
                        <a:rPr lang="es-MX" baseline="0" dirty="0"/>
                        <a:t> </a:t>
                      </a:r>
                      <a:r>
                        <a:rPr lang="es-MX" b="1" baseline="0" dirty="0"/>
                        <a:t>Chef </a:t>
                      </a:r>
                      <a:r>
                        <a:rPr lang="es-MX" b="1" baseline="0" dirty="0" err="1"/>
                        <a:t>Nelcy</a:t>
                      </a:r>
                      <a:r>
                        <a:rPr lang="es-MX" b="1" baseline="0" dirty="0"/>
                        <a:t> </a:t>
                      </a:r>
                      <a:r>
                        <a:rPr lang="es-MX" b="1" baseline="0" dirty="0" err="1"/>
                        <a:t>Martinez</a:t>
                      </a:r>
                      <a:r>
                        <a:rPr lang="es-MX" b="1" baseline="0" dirty="0"/>
                        <a:t> Luna.</a:t>
                      </a:r>
                      <a:endParaRPr lang="es-MX" b="1" dirty="0"/>
                    </a:p>
                  </a:txBody>
                  <a:tcPr/>
                </a:tc>
                <a:extLst>
                  <a:ext uri="{0D108BD9-81ED-4DB2-BD59-A6C34878D82A}">
                    <a16:rowId xmlns:a16="http://schemas.microsoft.com/office/drawing/2014/main" val="4177597725"/>
                  </a:ext>
                </a:extLst>
              </a:tr>
              <a:tr h="577982">
                <a:tc>
                  <a:txBody>
                    <a:bodyPr/>
                    <a:lstStyle/>
                    <a:p>
                      <a:pPr algn="ctr"/>
                      <a:r>
                        <a:rPr lang="es-MX" dirty="0"/>
                        <a:t>17:31 - 18:00 horas</a:t>
                      </a:r>
                    </a:p>
                  </a:txBody>
                  <a:tcPr/>
                </a:tc>
                <a:tc>
                  <a:txBody>
                    <a:bodyPr/>
                    <a:lstStyle/>
                    <a:p>
                      <a:pPr algn="ctr"/>
                      <a:r>
                        <a:rPr lang="es-MX" dirty="0"/>
                        <a:t>Descanso.</a:t>
                      </a:r>
                    </a:p>
                  </a:txBody>
                  <a:tcPr/>
                </a:tc>
                <a:extLst>
                  <a:ext uri="{0D108BD9-81ED-4DB2-BD59-A6C34878D82A}">
                    <a16:rowId xmlns:a16="http://schemas.microsoft.com/office/drawing/2014/main" val="789056214"/>
                  </a:ext>
                </a:extLst>
              </a:tr>
              <a:tr h="577982">
                <a:tc>
                  <a:txBody>
                    <a:bodyPr/>
                    <a:lstStyle/>
                    <a:p>
                      <a:pPr algn="ctr"/>
                      <a:r>
                        <a:rPr lang="es-MX" dirty="0"/>
                        <a:t>18:01 - 19:30 horas</a:t>
                      </a:r>
                    </a:p>
                  </a:txBody>
                  <a:tcPr/>
                </a:tc>
                <a:tc>
                  <a:txBody>
                    <a:bodyPr/>
                    <a:lstStyle/>
                    <a:p>
                      <a:pPr algn="ctr"/>
                      <a:r>
                        <a:rPr lang="es-MX" dirty="0"/>
                        <a:t>Demo </a:t>
                      </a:r>
                      <a:r>
                        <a:rPr lang="es-MX" dirty="0" err="1"/>
                        <a:t>Class</a:t>
                      </a:r>
                      <a:r>
                        <a:rPr lang="es-MX" dirty="0"/>
                        <a:t>: </a:t>
                      </a:r>
                      <a:r>
                        <a:rPr lang="es-MX" b="1" dirty="0"/>
                        <a:t>Chef Beverly Ramos.</a:t>
                      </a:r>
                    </a:p>
                  </a:txBody>
                  <a:tcPr/>
                </a:tc>
                <a:extLst>
                  <a:ext uri="{0D108BD9-81ED-4DB2-BD59-A6C34878D82A}">
                    <a16:rowId xmlns:a16="http://schemas.microsoft.com/office/drawing/2014/main" val="2034705298"/>
                  </a:ext>
                </a:extLst>
              </a:tr>
              <a:tr h="577982">
                <a:tc>
                  <a:txBody>
                    <a:bodyPr/>
                    <a:lstStyle/>
                    <a:p>
                      <a:pPr algn="ctr"/>
                      <a:r>
                        <a:rPr lang="es-MX" dirty="0"/>
                        <a:t>19:31 - 21:00 horas</a:t>
                      </a:r>
                    </a:p>
                  </a:txBody>
                  <a:tcPr/>
                </a:tc>
                <a:tc>
                  <a:txBody>
                    <a:bodyPr/>
                    <a:lstStyle/>
                    <a:p>
                      <a:pPr algn="ctr"/>
                      <a:r>
                        <a:rPr lang="es-MX" dirty="0"/>
                        <a:t>Conferencia Magistral: </a:t>
                      </a:r>
                      <a:r>
                        <a:rPr lang="es-MX" b="1" dirty="0"/>
                        <a:t>Chef Diego Niño.</a:t>
                      </a:r>
                    </a:p>
                  </a:txBody>
                  <a:tcPr/>
                </a:tc>
                <a:extLst>
                  <a:ext uri="{0D108BD9-81ED-4DB2-BD59-A6C34878D82A}">
                    <a16:rowId xmlns:a16="http://schemas.microsoft.com/office/drawing/2014/main" val="815545687"/>
                  </a:ext>
                </a:extLst>
              </a:tr>
            </a:tbl>
          </a:graphicData>
        </a:graphic>
      </p:graphicFrame>
    </p:spTree>
    <p:extLst>
      <p:ext uri="{BB962C8B-B14F-4D97-AF65-F5344CB8AC3E}">
        <p14:creationId xmlns:p14="http://schemas.microsoft.com/office/powerpoint/2010/main" val="6151334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Arrow Connector 1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D657EFDE-DDA9-414B-BFBF-E023393CFFB7}"/>
              </a:ext>
            </a:extLst>
          </p:cNvPr>
          <p:cNvSpPr>
            <a:spLocks noGrp="1"/>
          </p:cNvSpPr>
          <p:nvPr>
            <p:ph idx="1"/>
          </p:nvPr>
        </p:nvSpPr>
        <p:spPr>
          <a:xfrm>
            <a:off x="0" y="278388"/>
            <a:ext cx="6313150" cy="786137"/>
          </a:xfrm>
        </p:spPr>
        <p:txBody>
          <a:bodyPr>
            <a:normAutofit/>
          </a:bodyPr>
          <a:lstStyle/>
          <a:p>
            <a:pPr marL="0" indent="0" algn="ctr">
              <a:buNone/>
            </a:pPr>
            <a:r>
              <a:rPr lang="es-MX" sz="2400" b="1" dirty="0"/>
              <a:t>23 DE MAYO PANADERÍA Y REPOSTERÍA </a:t>
            </a:r>
          </a:p>
          <a:p>
            <a:pPr marL="0" indent="0" algn="ctr">
              <a:buNone/>
            </a:pPr>
            <a:endParaRPr lang="es-MX" sz="1400" b="1" dirty="0"/>
          </a:p>
          <a:p>
            <a:pPr marL="0" indent="0" algn="ctr">
              <a:buNone/>
            </a:pPr>
            <a:endParaRPr lang="es-MX" sz="1400" b="1" dirty="0"/>
          </a:p>
          <a:p>
            <a:pPr marL="0" indent="0" algn="ctr">
              <a:buNone/>
            </a:pPr>
            <a:endParaRPr lang="es-MX" sz="1400" dirty="0"/>
          </a:p>
          <a:p>
            <a:pPr algn="ctr"/>
            <a:endParaRPr lang="es-MX" sz="900" dirty="0"/>
          </a:p>
        </p:txBody>
      </p:sp>
      <p:pic>
        <p:nvPicPr>
          <p:cNvPr id="9218" name="Picture 2" descr="Resultado de imagen para gastronomia de mexico panaderia">
            <a:extLst>
              <a:ext uri="{FF2B5EF4-FFF2-40B4-BE49-F238E27FC236}">
                <a16:creationId xmlns:a16="http://schemas.microsoft.com/office/drawing/2014/main" id="{F31D643E-E046-4534-8075-8707FC4B11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65" r="21506"/>
          <a:stretch/>
        </p:blipFill>
        <p:spPr bwMode="auto">
          <a:xfrm>
            <a:off x="6086901" y="10"/>
            <a:ext cx="6105098"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3981521109"/>
              </p:ext>
            </p:extLst>
          </p:nvPr>
        </p:nvGraphicFramePr>
        <p:xfrm>
          <a:off x="126089" y="784741"/>
          <a:ext cx="6547665" cy="6073256"/>
        </p:xfrm>
        <a:graphic>
          <a:graphicData uri="http://schemas.openxmlformats.org/drawingml/2006/table">
            <a:tbl>
              <a:tblPr firstRow="1" bandRow="1">
                <a:tableStyleId>{2D5ABB26-0587-4C30-8999-92F81FD0307C}</a:tableStyleId>
              </a:tblPr>
              <a:tblGrid>
                <a:gridCol w="2180383">
                  <a:extLst>
                    <a:ext uri="{9D8B030D-6E8A-4147-A177-3AD203B41FA5}">
                      <a16:colId xmlns:a16="http://schemas.microsoft.com/office/drawing/2014/main" val="1324016362"/>
                    </a:ext>
                  </a:extLst>
                </a:gridCol>
                <a:gridCol w="4367282">
                  <a:extLst>
                    <a:ext uri="{9D8B030D-6E8A-4147-A177-3AD203B41FA5}">
                      <a16:colId xmlns:a16="http://schemas.microsoft.com/office/drawing/2014/main" val="41739579"/>
                    </a:ext>
                  </a:extLst>
                </a:gridCol>
              </a:tblGrid>
              <a:tr h="759157">
                <a:tc>
                  <a:txBody>
                    <a:bodyPr/>
                    <a:lstStyle/>
                    <a:p>
                      <a:pPr algn="ctr"/>
                      <a:r>
                        <a:rPr lang="es-MX" dirty="0"/>
                        <a:t>8:00 - 09:00 horas.</a:t>
                      </a:r>
                    </a:p>
                  </a:txBody>
                  <a:tcPr/>
                </a:tc>
                <a:tc>
                  <a:txBody>
                    <a:bodyPr/>
                    <a:lstStyle/>
                    <a:p>
                      <a:pPr algn="ctr"/>
                      <a:r>
                        <a:rPr lang="es-MX" dirty="0"/>
                        <a:t>Pase de asistencia</a:t>
                      </a:r>
                    </a:p>
                  </a:txBody>
                  <a:tcPr/>
                </a:tc>
                <a:extLst>
                  <a:ext uri="{0D108BD9-81ED-4DB2-BD59-A6C34878D82A}">
                    <a16:rowId xmlns:a16="http://schemas.microsoft.com/office/drawing/2014/main" val="3162741005"/>
                  </a:ext>
                </a:extLst>
              </a:tr>
              <a:tr h="759157">
                <a:tc>
                  <a:txBody>
                    <a:bodyPr/>
                    <a:lstStyle/>
                    <a:p>
                      <a:pPr algn="ctr"/>
                      <a:r>
                        <a:rPr lang="es-MX" dirty="0"/>
                        <a:t>09:01 </a:t>
                      </a:r>
                      <a:r>
                        <a:rPr lang="es-MX"/>
                        <a:t>- 1</a:t>
                      </a:r>
                      <a:r>
                        <a:rPr lang="es-US"/>
                        <a:t>1</a:t>
                      </a:r>
                      <a:r>
                        <a:rPr lang="es-MX"/>
                        <a:t>:</a:t>
                      </a:r>
                      <a:r>
                        <a:rPr lang="es-US"/>
                        <a:t>0</a:t>
                      </a:r>
                      <a:r>
                        <a:rPr lang="es-MX"/>
                        <a:t>0 </a:t>
                      </a:r>
                      <a:r>
                        <a:rPr lang="es-MX" dirty="0"/>
                        <a:t>horas.</a:t>
                      </a:r>
                    </a:p>
                  </a:txBody>
                  <a:tcPr/>
                </a:tc>
                <a:tc>
                  <a:txBody>
                    <a:bodyPr/>
                    <a:lstStyle/>
                    <a:p>
                      <a:pPr algn="ctr"/>
                      <a:r>
                        <a:rPr lang="es-MX" dirty="0"/>
                        <a:t>Demo</a:t>
                      </a:r>
                      <a:r>
                        <a:rPr lang="es-MX" baseline="0" dirty="0"/>
                        <a:t> </a:t>
                      </a:r>
                      <a:r>
                        <a:rPr lang="es-MX" baseline="0" dirty="0" err="1"/>
                        <a:t>Class</a:t>
                      </a:r>
                      <a:r>
                        <a:rPr lang="es-MX" baseline="0" dirty="0"/>
                        <a:t>: </a:t>
                      </a:r>
                      <a:r>
                        <a:rPr lang="es-MX" b="1" baseline="0" dirty="0"/>
                        <a:t>Chef: Marcela Gómez</a:t>
                      </a:r>
                      <a:r>
                        <a:rPr lang="es-MX" baseline="0" dirty="0"/>
                        <a:t>.</a:t>
                      </a:r>
                      <a:endParaRPr lang="es-MX" b="1" dirty="0"/>
                    </a:p>
                  </a:txBody>
                  <a:tcPr/>
                </a:tc>
                <a:extLst>
                  <a:ext uri="{0D108BD9-81ED-4DB2-BD59-A6C34878D82A}">
                    <a16:rowId xmlns:a16="http://schemas.microsoft.com/office/drawing/2014/main" val="1411445281"/>
                  </a:ext>
                </a:extLst>
              </a:tr>
              <a:tr h="759157">
                <a:tc>
                  <a:txBody>
                    <a:bodyPr/>
                    <a:lstStyle/>
                    <a:p>
                      <a:pPr algn="ctr"/>
                      <a:r>
                        <a:rPr lang="es-MX"/>
                        <a:t>1</a:t>
                      </a:r>
                      <a:r>
                        <a:rPr lang="es-US"/>
                        <a:t>1</a:t>
                      </a:r>
                      <a:r>
                        <a:rPr lang="es-MX"/>
                        <a:t>:</a:t>
                      </a:r>
                      <a:r>
                        <a:rPr lang="es-US"/>
                        <a:t>01</a:t>
                      </a:r>
                      <a:r>
                        <a:rPr lang="es-MX"/>
                        <a:t> – 1</a:t>
                      </a:r>
                      <a:r>
                        <a:rPr lang="es-US"/>
                        <a:t>1:3</a:t>
                      </a:r>
                      <a:r>
                        <a:rPr lang="es-MX"/>
                        <a:t>0 </a:t>
                      </a:r>
                      <a:r>
                        <a:rPr lang="es-MX" dirty="0"/>
                        <a:t>horas.</a:t>
                      </a:r>
                    </a:p>
                  </a:txBody>
                  <a:tcPr/>
                </a:tc>
                <a:tc>
                  <a:txBody>
                    <a:bodyPr/>
                    <a:lstStyle/>
                    <a:p>
                      <a:pPr algn="ctr"/>
                      <a:r>
                        <a:rPr lang="es-US" b="0"/>
                        <a:t>Desayuno.</a:t>
                      </a:r>
                      <a:endParaRPr lang="es-MX" b="0" dirty="0"/>
                    </a:p>
                  </a:txBody>
                  <a:tcPr/>
                </a:tc>
                <a:extLst>
                  <a:ext uri="{0D108BD9-81ED-4DB2-BD59-A6C34878D82A}">
                    <a16:rowId xmlns:a16="http://schemas.microsoft.com/office/drawing/2014/main" val="3886998437"/>
                  </a:ext>
                </a:extLst>
              </a:tr>
              <a:tr h="759157">
                <a:tc>
                  <a:txBody>
                    <a:bodyPr/>
                    <a:lstStyle/>
                    <a:p>
                      <a:pPr algn="ctr"/>
                      <a:r>
                        <a:rPr lang="es-MX"/>
                        <a:t>1</a:t>
                      </a:r>
                      <a:r>
                        <a:rPr lang="es-US"/>
                        <a:t>1</a:t>
                      </a:r>
                      <a:r>
                        <a:rPr lang="es-MX"/>
                        <a:t>:</a:t>
                      </a:r>
                      <a:r>
                        <a:rPr lang="es-US"/>
                        <a:t>31</a:t>
                      </a:r>
                      <a:r>
                        <a:rPr lang="es-MX"/>
                        <a:t> - 12:30 </a:t>
                      </a:r>
                      <a:r>
                        <a:rPr lang="es-MX" dirty="0"/>
                        <a:t>horas.</a:t>
                      </a:r>
                    </a:p>
                  </a:txBody>
                  <a:tcPr/>
                </a:tc>
                <a:tc>
                  <a:txBody>
                    <a:bodyPr/>
                    <a:lstStyle/>
                    <a:p>
                      <a:pPr algn="ctr"/>
                      <a:r>
                        <a:rPr lang="es-US" sz="1800" kern="1200">
                          <a:solidFill>
                            <a:schemeClr val="tx1"/>
                          </a:solidFill>
                          <a:latin typeface="+mn-lt"/>
                          <a:ea typeface="+mn-ea"/>
                          <a:cs typeface="+mn-cs"/>
                        </a:rPr>
                        <a:t>Conferencia: </a:t>
                      </a:r>
                      <a:r>
                        <a:rPr lang="es-US" sz="1800" b="1" kern="1200">
                          <a:solidFill>
                            <a:schemeClr val="tx1"/>
                          </a:solidFill>
                          <a:latin typeface="+mn-lt"/>
                          <a:ea typeface="+mn-ea"/>
                          <a:cs typeface="+mn-cs"/>
                        </a:rPr>
                        <a:t>Chef: Irving Quiroz.</a:t>
                      </a:r>
                      <a:endParaRPr lang="es-MX" sz="1800" kern="1200" dirty="0">
                        <a:solidFill>
                          <a:schemeClr val="tx1"/>
                        </a:solidFill>
                        <a:latin typeface="+mn-lt"/>
                        <a:ea typeface="+mn-ea"/>
                        <a:cs typeface="+mn-cs"/>
                      </a:endParaRPr>
                    </a:p>
                  </a:txBody>
                  <a:tcPr/>
                </a:tc>
                <a:extLst>
                  <a:ext uri="{0D108BD9-81ED-4DB2-BD59-A6C34878D82A}">
                    <a16:rowId xmlns:a16="http://schemas.microsoft.com/office/drawing/2014/main" val="182986601"/>
                  </a:ext>
                </a:extLst>
              </a:tr>
              <a:tr h="759157">
                <a:tc>
                  <a:txBody>
                    <a:bodyPr/>
                    <a:lstStyle/>
                    <a:p>
                      <a:pPr algn="ctr"/>
                      <a:r>
                        <a:rPr lang="es-MX" dirty="0"/>
                        <a:t>12:31 - 14:00 horas.</a:t>
                      </a:r>
                    </a:p>
                  </a:txBody>
                  <a:tcPr/>
                </a:tc>
                <a:tc>
                  <a:txBody>
                    <a:bodyPr/>
                    <a:lstStyle/>
                    <a:p>
                      <a:pPr algn="ctr"/>
                      <a:r>
                        <a:rPr lang="es-MX" dirty="0"/>
                        <a:t>Demo </a:t>
                      </a:r>
                      <a:r>
                        <a:rPr lang="es-MX" dirty="0" err="1"/>
                        <a:t>Class</a:t>
                      </a:r>
                      <a:r>
                        <a:rPr lang="es-MX" dirty="0"/>
                        <a:t>:</a:t>
                      </a:r>
                      <a:r>
                        <a:rPr lang="es-MX" baseline="0" dirty="0"/>
                        <a:t> </a:t>
                      </a:r>
                      <a:r>
                        <a:rPr lang="es-MX" b="1" baseline="0" dirty="0" err="1"/>
                        <a:t>Chocolatier</a:t>
                      </a:r>
                      <a:r>
                        <a:rPr lang="es-MX" b="1" baseline="0" dirty="0"/>
                        <a:t>: </a:t>
                      </a:r>
                      <a:r>
                        <a:rPr lang="es-MX" b="1" baseline="0" dirty="0" err="1"/>
                        <a:t>Vinixxa</a:t>
                      </a:r>
                      <a:r>
                        <a:rPr lang="es-MX" b="1" baseline="0" dirty="0"/>
                        <a:t> </a:t>
                      </a:r>
                      <a:r>
                        <a:rPr lang="es-MX" b="1" baseline="0" dirty="0" err="1"/>
                        <a:t>Anguas</a:t>
                      </a:r>
                      <a:endParaRPr lang="es-MX" b="1" dirty="0"/>
                    </a:p>
                  </a:txBody>
                  <a:tcPr/>
                </a:tc>
                <a:extLst>
                  <a:ext uri="{0D108BD9-81ED-4DB2-BD59-A6C34878D82A}">
                    <a16:rowId xmlns:a16="http://schemas.microsoft.com/office/drawing/2014/main" val="831494305"/>
                  </a:ext>
                </a:extLst>
              </a:tr>
              <a:tr h="759157">
                <a:tc>
                  <a:txBody>
                    <a:bodyPr/>
                    <a:lstStyle/>
                    <a:p>
                      <a:pPr algn="ctr"/>
                      <a:r>
                        <a:rPr lang="es-MX" dirty="0"/>
                        <a:t>14:01 - 17:00 horas.</a:t>
                      </a:r>
                    </a:p>
                  </a:txBody>
                  <a:tcPr/>
                </a:tc>
                <a:tc>
                  <a:txBody>
                    <a:bodyPr/>
                    <a:lstStyle/>
                    <a:p>
                      <a:pPr algn="ctr"/>
                      <a:r>
                        <a:rPr lang="es-MX" dirty="0"/>
                        <a:t>Almuerzo</a:t>
                      </a:r>
                    </a:p>
                  </a:txBody>
                  <a:tcPr/>
                </a:tc>
                <a:extLst>
                  <a:ext uri="{0D108BD9-81ED-4DB2-BD59-A6C34878D82A}">
                    <a16:rowId xmlns:a16="http://schemas.microsoft.com/office/drawing/2014/main" val="2845005970"/>
                  </a:ext>
                </a:extLst>
              </a:tr>
              <a:tr h="759157">
                <a:tc>
                  <a:txBody>
                    <a:bodyPr/>
                    <a:lstStyle/>
                    <a:p>
                      <a:pPr algn="ctr"/>
                      <a:r>
                        <a:rPr lang="es-MX" dirty="0"/>
                        <a:t>17:01 - 19:00</a:t>
                      </a:r>
                      <a:r>
                        <a:rPr lang="es-MX" baseline="0" dirty="0"/>
                        <a:t> horas.</a:t>
                      </a:r>
                      <a:endParaRPr lang="es-MX" dirty="0"/>
                    </a:p>
                  </a:txBody>
                  <a:tcPr/>
                </a:tc>
                <a:tc>
                  <a:txBody>
                    <a:bodyPr/>
                    <a:lstStyle/>
                    <a:p>
                      <a:pPr algn="ctr"/>
                      <a:r>
                        <a:rPr lang="es-MX" dirty="0"/>
                        <a:t>Taller</a:t>
                      </a:r>
                      <a:r>
                        <a:rPr lang="es-MX" baseline="0" dirty="0"/>
                        <a:t> de Galletas: </a:t>
                      </a:r>
                      <a:r>
                        <a:rPr lang="es-MX" b="1" baseline="0" dirty="0"/>
                        <a:t>Bendito Pastel </a:t>
                      </a:r>
                      <a:r>
                        <a:rPr lang="es-MX" b="1" baseline="0" dirty="0" err="1"/>
                        <a:t>Bakery</a:t>
                      </a:r>
                      <a:r>
                        <a:rPr lang="es-MX" b="1" baseline="0" dirty="0"/>
                        <a:t> </a:t>
                      </a:r>
                      <a:r>
                        <a:rPr lang="es-MX" b="1" baseline="0" dirty="0" err="1"/>
                        <a:t>By</a:t>
                      </a:r>
                      <a:r>
                        <a:rPr lang="es-MX" b="1" baseline="0" dirty="0"/>
                        <a:t>: Lis Palacios. </a:t>
                      </a:r>
                      <a:endParaRPr lang="es-MX" b="1" dirty="0"/>
                    </a:p>
                  </a:txBody>
                  <a:tcPr/>
                </a:tc>
                <a:extLst>
                  <a:ext uri="{0D108BD9-81ED-4DB2-BD59-A6C34878D82A}">
                    <a16:rowId xmlns:a16="http://schemas.microsoft.com/office/drawing/2014/main" val="3317816675"/>
                  </a:ext>
                </a:extLst>
              </a:tr>
              <a:tr h="759157">
                <a:tc>
                  <a:txBody>
                    <a:bodyPr/>
                    <a:lstStyle/>
                    <a:p>
                      <a:pPr algn="ctr"/>
                      <a:r>
                        <a:rPr lang="es-MX" dirty="0"/>
                        <a:t>19:01 - 21:00</a:t>
                      </a:r>
                      <a:r>
                        <a:rPr lang="es-MX" baseline="0" dirty="0"/>
                        <a:t> horas. </a:t>
                      </a:r>
                      <a:endParaRPr lang="es-MX" dirty="0"/>
                    </a:p>
                  </a:txBody>
                  <a:tcPr/>
                </a:tc>
                <a:tc>
                  <a:txBody>
                    <a:bodyPr/>
                    <a:lstStyle/>
                    <a:p>
                      <a:pPr algn="ctr"/>
                      <a:r>
                        <a:rPr lang="es-MX" dirty="0"/>
                        <a:t>Conferencia Magistral: </a:t>
                      </a:r>
                      <a:r>
                        <a:rPr lang="es-MX" b="1" dirty="0"/>
                        <a:t>Chef:</a:t>
                      </a:r>
                      <a:r>
                        <a:rPr lang="es-MX" b="1" baseline="0" dirty="0"/>
                        <a:t> Alejandro Lechuga.</a:t>
                      </a:r>
                      <a:endParaRPr lang="es-MX" b="1" dirty="0"/>
                    </a:p>
                  </a:txBody>
                  <a:tcPr/>
                </a:tc>
                <a:extLst>
                  <a:ext uri="{0D108BD9-81ED-4DB2-BD59-A6C34878D82A}">
                    <a16:rowId xmlns:a16="http://schemas.microsoft.com/office/drawing/2014/main" val="2268640147"/>
                  </a:ext>
                </a:extLst>
              </a:tr>
            </a:tbl>
          </a:graphicData>
        </a:graphic>
      </p:graphicFrame>
    </p:spTree>
    <p:extLst>
      <p:ext uri="{BB962C8B-B14F-4D97-AF65-F5344CB8AC3E}">
        <p14:creationId xmlns:p14="http://schemas.microsoft.com/office/powerpoint/2010/main" val="3809630776"/>
      </p:ext>
    </p:extLst>
  </p:cSld>
  <p:clrMapOvr>
    <a:masterClrMapping/>
  </p:clrMapOvr>
  <p:transition spd="slow">
    <p:push dir="u"/>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2189</Words>
  <Application>Microsoft Office PowerPoint</Application>
  <PresentationFormat>Panorámica</PresentationFormat>
  <Paragraphs>311</Paragraphs>
  <Slides>45</Slides>
  <Notes>0</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Tema de Office</vt:lpstr>
      <vt:lpstr>Presentación de PowerPoint</vt:lpstr>
      <vt:lpstr>Con el motivo de dar a conocer la planeación y estructura del tercer congreso gastronómico “México una mezcla de sabores” que se realizara en los días 20 al 24 de mayo del año en curso, por los alumnos del Instituto Campechano de la escuela de gastronomía. </vt:lpstr>
      <vt:lpstr>Presentación de PowerPoint</vt:lpstr>
      <vt:lpstr>“PROGRAMA DE ACTIVIDADES” </vt:lpstr>
      <vt:lpstr>Presentación de PowerPoint</vt:lpstr>
      <vt:lpstr>Presentación de PowerPoint</vt:lpstr>
      <vt:lpstr>Presentación de PowerPoint</vt:lpstr>
      <vt:lpstr>Presentación de PowerPoint</vt:lpstr>
      <vt:lpstr>Presentación de PowerPoint</vt:lpstr>
      <vt:lpstr>Presentación de PowerPoint</vt:lpstr>
      <vt:lpstr>“CHEFS INVITADOS”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“Recorrido Turístico” </vt:lpstr>
      <vt:lpstr>“CONCURSO”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“PAQUETES”</vt:lpstr>
      <vt:lpstr>TRADICIONAL</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Alfonso León Segura</dc:creator>
  <cp:lastModifiedBy>joceemoguel@outlook.es</cp:lastModifiedBy>
  <cp:revision>3</cp:revision>
  <dcterms:created xsi:type="dcterms:W3CDTF">2019-04-17T14:34:19Z</dcterms:created>
  <dcterms:modified xsi:type="dcterms:W3CDTF">2019-04-18T13:50:12Z</dcterms:modified>
</cp:coreProperties>
</file>